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84" r:id="rId3"/>
    <p:sldId id="287" r:id="rId4"/>
    <p:sldId id="316" r:id="rId5"/>
    <p:sldId id="315" r:id="rId6"/>
    <p:sldId id="299" r:id="rId7"/>
    <p:sldId id="317" r:id="rId8"/>
    <p:sldId id="300" r:id="rId9"/>
    <p:sldId id="303" r:id="rId10"/>
    <p:sldId id="301" r:id="rId11"/>
    <p:sldId id="302" r:id="rId12"/>
    <p:sldId id="326" r:id="rId13"/>
    <p:sldId id="318" r:id="rId14"/>
    <p:sldId id="325" r:id="rId15"/>
    <p:sldId id="309" r:id="rId16"/>
    <p:sldId id="304" r:id="rId17"/>
    <p:sldId id="323" r:id="rId18"/>
    <p:sldId id="329" r:id="rId19"/>
    <p:sldId id="331" r:id="rId20"/>
    <p:sldId id="324" r:id="rId21"/>
    <p:sldId id="328" r:id="rId22"/>
    <p:sldId id="327" r:id="rId23"/>
    <p:sldId id="322" r:id="rId24"/>
    <p:sldId id="320" r:id="rId25"/>
    <p:sldId id="332" r:id="rId26"/>
    <p:sldId id="333" r:id="rId27"/>
    <p:sldId id="321" r:id="rId28"/>
    <p:sldId id="319" r:id="rId29"/>
    <p:sldId id="292" r:id="rId30"/>
  </p:sldIdLst>
  <p:sldSz cx="9144000" cy="6858000" type="screen4x3"/>
  <p:notesSz cx="6662738" cy="992663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CC0000"/>
    <a:srgbClr val="CC6600"/>
    <a:srgbClr val="996600"/>
    <a:srgbClr val="FFECAF"/>
    <a:srgbClr val="518BE1"/>
    <a:srgbClr val="B5CCF9"/>
    <a:srgbClr val="3D92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26" autoAdjust="0"/>
    <p:restoredTop sz="92553" autoAdjust="0"/>
  </p:normalViewPr>
  <p:slideViewPr>
    <p:cSldViewPr>
      <p:cViewPr>
        <p:scale>
          <a:sx n="75" d="100"/>
          <a:sy n="75" d="100"/>
        </p:scale>
        <p:origin x="-1068" y="-6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770" y="-96"/>
      </p:cViewPr>
      <p:guideLst>
        <p:guide orient="horz" pos="3127"/>
        <p:guide pos="209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E934CB-0070-403E-B2DF-C1FF4A9B82DD}" type="datetimeFigureOut">
              <a:rPr lang="es-ES" smtClean="0"/>
              <a:t>06/02/2019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F70F46-35CE-4F6A-9321-FBBD69DC45F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3112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F26F19B-19DA-43CC-9B30-3634E0340C04}" type="datetimeFigureOut">
              <a:rPr lang="es-ES"/>
              <a:pPr>
                <a:defRPr/>
              </a:pPr>
              <a:t>06/02/2019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66274" y="4715153"/>
            <a:ext cx="5330190" cy="44669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0FF8673E-DEAB-49A5-A971-2289EF22CEC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69579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96D6A83-BE5E-43C6-B684-6DA820C51AED}" type="slidenum">
              <a:rPr lang="es-ES" sz="1200" smtClean="0"/>
              <a:pPr eaLnBrk="1" hangingPunct="1"/>
              <a:t>1</a:t>
            </a:fld>
            <a:endParaRPr lang="es-ES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F8673E-DEAB-49A5-A971-2289EF22CECD}" type="slidenum">
              <a:rPr lang="es-ES" smtClean="0"/>
              <a:pPr>
                <a:defRPr/>
              </a:pPr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6236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2187675"/>
          </a:xfrm>
        </p:spPr>
        <p:txBody>
          <a:bodyPr/>
          <a:lstStyle>
            <a:lvl1pPr>
              <a:defRPr lang="es-ES" sz="44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5569" y="3789040"/>
            <a:ext cx="6400800" cy="129614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94006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Marcador de contenido"/>
          <p:cNvSpPr txBox="1">
            <a:spLocks/>
          </p:cNvSpPr>
          <p:nvPr userDrawn="1"/>
        </p:nvSpPr>
        <p:spPr bwMode="auto">
          <a:xfrm>
            <a:off x="536972" y="1484784"/>
            <a:ext cx="8067476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Haga clic para modificar el estilo de texto del patrón</a:t>
            </a:r>
          </a:p>
          <a:p>
            <a:pPr lvl="1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800" dirty="0" smtClean="0">
                <a:solidFill>
                  <a:srgbClr val="000000"/>
                </a:solidFill>
                <a:latin typeface="Arial Unicode MS" pitchFamily="34" charset="-128"/>
              </a:rPr>
              <a:t>Segundo nivel</a:t>
            </a:r>
          </a:p>
          <a:p>
            <a:pPr lvl="2"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dirty="0" smtClean="0">
                <a:solidFill>
                  <a:srgbClr val="000000"/>
                </a:solidFill>
                <a:latin typeface="Arial Unicode MS" pitchFamily="34" charset="-128"/>
              </a:rPr>
              <a:t>Tercer nivel</a:t>
            </a:r>
          </a:p>
          <a:p>
            <a:pPr lvl="3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Cuarto nivel</a:t>
            </a:r>
          </a:p>
          <a:p>
            <a:pPr lvl="4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»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Quinto nivel</a:t>
            </a:r>
          </a:p>
        </p:txBody>
      </p:sp>
      <p:sp>
        <p:nvSpPr>
          <p:cNvPr id="3" name="1 Título"/>
          <p:cNvSpPr txBox="1">
            <a:spLocks/>
          </p:cNvSpPr>
          <p:nvPr userDrawn="1"/>
        </p:nvSpPr>
        <p:spPr bwMode="auto">
          <a:xfrm>
            <a:off x="684213" y="26064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000" dirty="0" smtClean="0">
                <a:solidFill>
                  <a:schemeClr val="tx2"/>
                </a:solidFill>
                <a:latin typeface="Arial Black" pitchFamily="34" charset="0"/>
              </a:rPr>
              <a:t>Haga clic para modificar el estilo de título del patrón</a:t>
            </a:r>
          </a:p>
        </p:txBody>
      </p:sp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237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 userDrawn="1"/>
        </p:nvSpPr>
        <p:spPr bwMode="auto">
          <a:xfrm>
            <a:off x="1331913" y="333375"/>
            <a:ext cx="71294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400" dirty="0" smtClean="0">
                <a:solidFill>
                  <a:schemeClr val="tx2"/>
                </a:solidFill>
                <a:latin typeface="Arial Black" pitchFamily="34" charset="0"/>
              </a:rPr>
              <a:t>Ideas clave</a:t>
            </a:r>
          </a:p>
        </p:txBody>
      </p:sp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7" y="20638"/>
            <a:ext cx="1035050" cy="145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Marcador de contenido"/>
          <p:cNvSpPr txBox="1">
            <a:spLocks/>
          </p:cNvSpPr>
          <p:nvPr userDrawn="1"/>
        </p:nvSpPr>
        <p:spPr bwMode="auto">
          <a:xfrm>
            <a:off x="536972" y="1484784"/>
            <a:ext cx="8067476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457200" indent="-457200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Idea clave</a:t>
            </a:r>
            <a:r>
              <a:rPr lang="es-ES" sz="3200" baseline="0" dirty="0" smtClean="0">
                <a:solidFill>
                  <a:srgbClr val="000000"/>
                </a:solidFill>
                <a:latin typeface="Arial Unicode MS" pitchFamily="34" charset="-128"/>
              </a:rPr>
              <a:t> 1</a:t>
            </a:r>
          </a:p>
          <a:p>
            <a:pPr marL="457200" indent="-457200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3200" baseline="0" dirty="0" smtClean="0">
                <a:solidFill>
                  <a:srgbClr val="000000"/>
                </a:solidFill>
                <a:latin typeface="Arial Unicode MS" pitchFamily="34" charset="-128"/>
              </a:rPr>
              <a:t>Idea clave 2</a:t>
            </a:r>
          </a:p>
        </p:txBody>
      </p:sp>
    </p:spTree>
    <p:extLst>
      <p:ext uri="{BB962C8B-B14F-4D97-AF65-F5344CB8AC3E}">
        <p14:creationId xmlns:p14="http://schemas.microsoft.com/office/powerpoint/2010/main" val="3971260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C52FD-2590-418F-B853-56C0691D2CA8}" type="datetimeFigureOut">
              <a:rPr lang="es-ES"/>
              <a:pPr>
                <a:defRPr/>
              </a:pPr>
              <a:t>06/02/2019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D1966-7F7B-4234-99CE-166EF6C5EC5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2356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B1711-CBEC-4B81-BBD0-B11A6F678385}" type="datetimeFigureOut">
              <a:rPr lang="es-ES"/>
              <a:pPr>
                <a:defRPr/>
              </a:pPr>
              <a:t>06/02/2019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0F827-DEC1-4D10-9BEA-49F4941E463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1436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5613" y="188640"/>
            <a:ext cx="8229600" cy="1143000"/>
          </a:xfrm>
        </p:spPr>
        <p:txBody>
          <a:bodyPr/>
          <a:lstStyle>
            <a:lvl1pPr>
              <a:defRPr lang="es-ES" sz="40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9" name="8 CuadroTexto"/>
          <p:cNvSpPr txBox="1"/>
          <p:nvPr userDrawn="1"/>
        </p:nvSpPr>
        <p:spPr>
          <a:xfrm>
            <a:off x="611560" y="1484784"/>
            <a:ext cx="792088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3200" kern="1200" baseline="0" dirty="0" smtClean="0">
                <a:solidFill>
                  <a:srgbClr val="000000"/>
                </a:solidFill>
                <a:latin typeface="Arial Unicode MS" pitchFamily="34" charset="-128"/>
                <a:ea typeface="+mn-ea"/>
                <a:cs typeface="+mn-cs"/>
              </a:rPr>
              <a:t>Viñeta 1</a:t>
            </a: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3200" kern="1200" baseline="0" dirty="0" smtClean="0">
                <a:solidFill>
                  <a:srgbClr val="000000"/>
                </a:solidFill>
                <a:latin typeface="Arial Unicode MS" pitchFamily="34" charset="-128"/>
                <a:ea typeface="+mn-ea"/>
                <a:cs typeface="+mn-cs"/>
              </a:rPr>
              <a:t>Viñeta 2</a:t>
            </a: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4767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8550" y="404664"/>
            <a:ext cx="8229600" cy="1143000"/>
          </a:xfrm>
        </p:spPr>
        <p:txBody>
          <a:bodyPr/>
          <a:lstStyle>
            <a:lvl1pPr>
              <a:defRPr lang="es-ES" sz="40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grpSp>
        <p:nvGrpSpPr>
          <p:cNvPr id="4" name="Group 7"/>
          <p:cNvGrpSpPr>
            <a:grpSpLocks/>
          </p:cNvGrpSpPr>
          <p:nvPr userDrawn="1"/>
        </p:nvGrpSpPr>
        <p:grpSpPr bwMode="auto">
          <a:xfrm>
            <a:off x="5611639" y="2251323"/>
            <a:ext cx="3168650" cy="3065463"/>
            <a:chOff x="3035" y="1570"/>
            <a:chExt cx="2204" cy="2158"/>
          </a:xfrm>
        </p:grpSpPr>
        <p:pic>
          <p:nvPicPr>
            <p:cNvPr id="5" name="Picture 8"/>
            <p:cNvPicPr>
              <a:picLocks noChangeAspect="1" noChangeArrowheads="1"/>
            </p:cNvPicPr>
            <p:nvPr>
              <p:custDataLst>
                <p:tags r:id="rId1"/>
              </p:custDataLst>
            </p:nvPr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010"/>
            <a:stretch>
              <a:fillRect/>
            </a:stretch>
          </p:blipFill>
          <p:spPr bwMode="auto">
            <a:xfrm>
              <a:off x="3035" y="1933"/>
              <a:ext cx="2126" cy="17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 Box 9"/>
            <p:cNvSpPr txBox="1">
              <a:spLocks noChangeArrowheads="1"/>
            </p:cNvSpPr>
            <p:nvPr/>
          </p:nvSpPr>
          <p:spPr bwMode="auto">
            <a:xfrm>
              <a:off x="3107" y="1570"/>
              <a:ext cx="2132" cy="3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s-ES" b="1" i="1" smtClean="0">
                  <a:latin typeface="Verdana" pitchFamily="34" charset="0"/>
                </a:rPr>
                <a:t>Eskerrik asko!!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594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Titulo de estilo de diapositiva</a:t>
            </a:r>
          </a:p>
        </p:txBody>
      </p:sp>
      <p:pic>
        <p:nvPicPr>
          <p:cNvPr id="1027" name="3B33EDE9-9423-4829-8EB1-3CF2B89F22E2" descr="A0C906B2-1E21-4B76-9682-5B3575CFFF5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9" r:id="rId4"/>
    <p:sldLayoutId id="2147483880" r:id="rId5"/>
    <p:sldLayoutId id="2147483885" r:id="rId6"/>
    <p:sldLayoutId id="2147483887" r:id="rId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s-ES" sz="4400" kern="1200" dirty="0" smtClean="0">
          <a:solidFill>
            <a:schemeClr val="tx2"/>
          </a:solidFill>
          <a:latin typeface="Arial Black" pitchFamily="34" charset="0"/>
          <a:ea typeface="+mn-ea"/>
          <a:cs typeface="+mn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hyperlink" Target="http://www.euskadi.eus/contenidos/informacion/cevime_infac_2018/es_def/adjuntos/INFAC_Vol_26_9_tratamiento%20migra&#241;a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539750" y="1196975"/>
            <a:ext cx="7772400" cy="2303463"/>
          </a:xfrm>
        </p:spPr>
        <p:txBody>
          <a:bodyPr/>
          <a:lstStyle/>
          <a:p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TRATAMIENTO DE LA MIGRAÑA</a:t>
            </a:r>
            <a:r>
              <a:rPr lang="es-ES_tradnl" sz="3600" dirty="0" smtClean="0">
                <a:solidFill>
                  <a:schemeClr val="tx2"/>
                </a:solidFill>
              </a:rPr>
              <a:t/>
            </a:r>
            <a:br>
              <a:rPr lang="es-ES_tradnl" sz="3600" dirty="0" smtClean="0">
                <a:solidFill>
                  <a:schemeClr val="tx2"/>
                </a:solidFill>
              </a:rPr>
            </a:br>
            <a:r>
              <a:rPr lang="es-ES_tradnl" sz="3600" dirty="0" smtClean="0">
                <a:solidFill>
                  <a:schemeClr val="tx2"/>
                </a:solidFill>
              </a:rPr>
              <a:t/>
            </a:r>
            <a:br>
              <a:rPr lang="es-ES_tradnl" sz="3600" dirty="0" smtClean="0">
                <a:solidFill>
                  <a:schemeClr val="tx2"/>
                </a:solidFill>
              </a:rPr>
            </a:br>
            <a:r>
              <a:rPr lang="es-ES_tradnl" dirty="0" err="1" smtClean="0">
                <a:solidFill>
                  <a:schemeClr val="tx2"/>
                </a:solidFill>
                <a:latin typeface="Arial Black" pitchFamily="34" charset="0"/>
              </a:rPr>
              <a:t>Vol</a:t>
            </a:r>
            <a:r>
              <a:rPr lang="es-ES_tradnl" dirty="0" smtClean="0">
                <a:solidFill>
                  <a:schemeClr val="tx2"/>
                </a:solidFill>
                <a:latin typeface="Arial Black" pitchFamily="34" charset="0"/>
              </a:rPr>
              <a:t> 26, nº 9 - 2018</a:t>
            </a:r>
            <a:endParaRPr lang="es-ES" dirty="0" smtClean="0">
              <a:solidFill>
                <a:schemeClr val="tx2"/>
              </a:solidFill>
              <a:latin typeface="Arial Black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29208" y="99740"/>
            <a:ext cx="8229600" cy="936104"/>
          </a:xfrm>
        </p:spPr>
        <p:txBody>
          <a:bodyPr/>
          <a:lstStyle/>
          <a:p>
            <a:r>
              <a:rPr lang="es-ES" sz="3600" cap="all" dirty="0" smtClean="0"/>
              <a:t>TRATAMIENTO AGUDO: ANALGÉSICOS Y AINE</a:t>
            </a:r>
          </a:p>
        </p:txBody>
      </p:sp>
      <p:sp>
        <p:nvSpPr>
          <p:cNvPr id="2" name="1 Rectángulo"/>
          <p:cNvSpPr/>
          <p:nvPr/>
        </p:nvSpPr>
        <p:spPr>
          <a:xfrm>
            <a:off x="6084168" y="3234491"/>
            <a:ext cx="24482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s-ES" sz="900" dirty="0" smtClean="0">
              <a:latin typeface="+mj-lt"/>
            </a:endParaRPr>
          </a:p>
          <a:p>
            <a:endParaRPr lang="es-ES" dirty="0" smtClean="0">
              <a:latin typeface="+mj-lt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51520" y="1340768"/>
            <a:ext cx="8694116" cy="286232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b="1" dirty="0">
                <a:latin typeface="+mj-lt"/>
              </a:rPr>
              <a:t>AAS </a:t>
            </a:r>
            <a:r>
              <a:rPr lang="es-ES" sz="2000" dirty="0">
                <a:latin typeface="+mj-lt"/>
              </a:rPr>
              <a:t>se recomienda a dosis de 1 g</a:t>
            </a:r>
            <a:r>
              <a:rPr lang="es-ES" sz="2000" dirty="0" smtClean="0">
                <a:latin typeface="+mj-lt"/>
              </a:rPr>
              <a:t>.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>
                <a:latin typeface="+mj-lt"/>
              </a:rPr>
              <a:t>Entre los AINE se recomienda el </a:t>
            </a:r>
            <a:r>
              <a:rPr lang="es-ES" sz="2000" b="1" dirty="0">
                <a:latin typeface="+mj-lt"/>
              </a:rPr>
              <a:t>ibuprofeno</a:t>
            </a:r>
            <a:r>
              <a:rPr lang="es-ES" sz="2000" dirty="0">
                <a:latin typeface="+mj-lt"/>
              </a:rPr>
              <a:t> a dosis de 400 mg. Si no es eficaz se puede aumentar la dosis a 600 mg. </a:t>
            </a:r>
            <a:r>
              <a:rPr lang="es-ES" sz="2000" dirty="0" smtClean="0">
                <a:latin typeface="+mj-lt"/>
              </a:rPr>
              <a:t>Naproxeno, diclofenaco o </a:t>
            </a:r>
            <a:r>
              <a:rPr lang="es-ES" sz="2000" dirty="0" err="1" smtClean="0">
                <a:latin typeface="+mj-lt"/>
              </a:rPr>
              <a:t>dexketoprofeno</a:t>
            </a:r>
            <a:r>
              <a:rPr lang="es-ES" sz="2000" dirty="0" smtClean="0">
                <a:latin typeface="+mj-lt"/>
              </a:rPr>
              <a:t> también han demostrado eficacia. </a:t>
            </a:r>
            <a:r>
              <a:rPr lang="es-ES" sz="2000" dirty="0">
                <a:latin typeface="+mj-lt"/>
              </a:rPr>
              <a:t>Si un AINE no funciona se puede probar con </a:t>
            </a:r>
            <a:r>
              <a:rPr lang="es-ES" sz="2000" dirty="0" smtClean="0">
                <a:latin typeface="+mj-lt"/>
              </a:rPr>
              <a:t>otro.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>
                <a:latin typeface="+mj-lt"/>
              </a:rPr>
              <a:t>Se puede considerar la utilización de</a:t>
            </a:r>
            <a:r>
              <a:rPr lang="es-ES" sz="2000" b="1" dirty="0">
                <a:latin typeface="+mj-lt"/>
              </a:rPr>
              <a:t> paracetamol </a:t>
            </a:r>
            <a:r>
              <a:rPr lang="es-ES" sz="2000" dirty="0">
                <a:latin typeface="+mj-lt"/>
              </a:rPr>
              <a:t>a dosis de 1 g en pacientes que no puedan utilizar otros tratamientos.</a:t>
            </a:r>
          </a:p>
        </p:txBody>
      </p:sp>
    </p:spTree>
    <p:extLst>
      <p:ext uri="{BB962C8B-B14F-4D97-AF65-F5344CB8AC3E}">
        <p14:creationId xmlns:p14="http://schemas.microsoft.com/office/powerpoint/2010/main" val="332161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29208" y="188640"/>
            <a:ext cx="8229600" cy="936104"/>
          </a:xfrm>
        </p:spPr>
        <p:txBody>
          <a:bodyPr/>
          <a:lstStyle/>
          <a:p>
            <a:r>
              <a:rPr lang="es-ES" sz="3600" cap="all" dirty="0"/>
              <a:t>TRATAMIENTO AGUDO: </a:t>
            </a:r>
            <a:r>
              <a:rPr lang="es-ES" sz="3600" cap="all" dirty="0" smtClean="0"/>
              <a:t>TRIPTANES</a:t>
            </a:r>
          </a:p>
        </p:txBody>
      </p:sp>
      <p:sp>
        <p:nvSpPr>
          <p:cNvPr id="3" name="2 Rectángulo"/>
          <p:cNvSpPr/>
          <p:nvPr/>
        </p:nvSpPr>
        <p:spPr>
          <a:xfrm>
            <a:off x="323528" y="1234852"/>
            <a:ext cx="8640960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s-ES" sz="2000" dirty="0" smtClean="0">
                <a:latin typeface="+mj-lt"/>
              </a:rPr>
              <a:t> </a:t>
            </a:r>
            <a:endParaRPr lang="es-ES" sz="2000" dirty="0">
              <a:latin typeface="+mj-lt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453356" y="1247359"/>
            <a:ext cx="8493248" cy="409342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>
                <a:latin typeface="+mj-lt"/>
              </a:rPr>
              <a:t>Su eficacia es mayor si se administran de forma </a:t>
            </a:r>
            <a:r>
              <a:rPr lang="es-ES" sz="2000" b="1" dirty="0" smtClean="0">
                <a:latin typeface="+mj-lt"/>
              </a:rPr>
              <a:t>precoz</a:t>
            </a:r>
            <a:r>
              <a:rPr lang="es-ES" sz="2000" dirty="0" smtClean="0">
                <a:latin typeface="+mj-lt"/>
              </a:rPr>
              <a:t>. </a:t>
            </a:r>
            <a:r>
              <a:rPr lang="es-ES" sz="2000" dirty="0">
                <a:latin typeface="+mj-lt"/>
              </a:rPr>
              <a:t>En pacientes con aura, se toman al inicio de la cefalea, no al inicio del </a:t>
            </a:r>
            <a:r>
              <a:rPr lang="es-ES" sz="2000" dirty="0" smtClean="0">
                <a:latin typeface="+mj-lt"/>
              </a:rPr>
              <a:t>aura.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Alivio </a:t>
            </a:r>
            <a:r>
              <a:rPr lang="es-ES" sz="2000" dirty="0">
                <a:latin typeface="+mj-lt"/>
              </a:rPr>
              <a:t>de la cefalea en aproximadamente </a:t>
            </a:r>
            <a:r>
              <a:rPr lang="es-ES" sz="2000" b="1" dirty="0" smtClean="0">
                <a:latin typeface="+mj-lt"/>
              </a:rPr>
              <a:t>dos tercios de </a:t>
            </a:r>
            <a:r>
              <a:rPr lang="es-ES" sz="2000" b="1" dirty="0">
                <a:latin typeface="+mj-lt"/>
              </a:rPr>
              <a:t>los </a:t>
            </a:r>
            <a:r>
              <a:rPr lang="es-ES" sz="2000" b="1" dirty="0" smtClean="0">
                <a:latin typeface="+mj-lt"/>
              </a:rPr>
              <a:t>pacientes</a:t>
            </a:r>
            <a:r>
              <a:rPr lang="es-ES" sz="2000" dirty="0" smtClean="0">
                <a:latin typeface="+mj-lt"/>
              </a:rPr>
              <a:t>. 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Si </a:t>
            </a:r>
            <a:r>
              <a:rPr lang="es-ES" sz="2000" dirty="0">
                <a:latin typeface="+mj-lt"/>
              </a:rPr>
              <a:t>no hay respuesta no se debe administrar una segunda </a:t>
            </a:r>
            <a:r>
              <a:rPr lang="es-ES" sz="2000" dirty="0" smtClean="0">
                <a:latin typeface="+mj-lt"/>
              </a:rPr>
              <a:t>dosis. 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Presentan </a:t>
            </a:r>
            <a:r>
              <a:rPr lang="es-ES" sz="2000" b="1" dirty="0" smtClean="0">
                <a:latin typeface="+mj-lt"/>
              </a:rPr>
              <a:t>recurrencias</a:t>
            </a:r>
            <a:r>
              <a:rPr lang="es-ES" sz="2000" dirty="0">
                <a:latin typeface="+mj-lt"/>
              </a:rPr>
              <a:t> dentro de las 24 horas siguientes a la toma de un </a:t>
            </a:r>
            <a:r>
              <a:rPr lang="es-ES" sz="2000" dirty="0" err="1" smtClean="0">
                <a:latin typeface="+mj-lt"/>
              </a:rPr>
              <a:t>triptán</a:t>
            </a:r>
            <a:r>
              <a:rPr lang="es-ES" sz="2000" dirty="0" smtClean="0">
                <a:latin typeface="+mj-lt"/>
              </a:rPr>
              <a:t> del </a:t>
            </a:r>
            <a:r>
              <a:rPr lang="es-ES" sz="2000" dirty="0">
                <a:latin typeface="+mj-lt"/>
              </a:rPr>
              <a:t>20 al 40% de los </a:t>
            </a:r>
            <a:r>
              <a:rPr lang="es-ES" sz="2000" dirty="0" smtClean="0">
                <a:latin typeface="+mj-lt"/>
              </a:rPr>
              <a:t>pacientes. </a:t>
            </a:r>
            <a:r>
              <a:rPr lang="es-ES" sz="2000" dirty="0">
                <a:latin typeface="+mj-lt"/>
              </a:rPr>
              <a:t>Estas recurrencias pueden responder a una segunda </a:t>
            </a:r>
            <a:r>
              <a:rPr lang="es-ES" sz="2000" dirty="0" smtClean="0">
                <a:latin typeface="+mj-lt"/>
              </a:rPr>
              <a:t>dosis.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El </a:t>
            </a:r>
            <a:r>
              <a:rPr lang="es-ES" sz="2000" dirty="0">
                <a:latin typeface="+mj-lt"/>
              </a:rPr>
              <a:t>uso de </a:t>
            </a:r>
            <a:r>
              <a:rPr lang="es-ES" sz="2000" dirty="0" err="1">
                <a:latin typeface="+mj-lt"/>
              </a:rPr>
              <a:t>triptanes</a:t>
            </a:r>
            <a:r>
              <a:rPr lang="es-ES" sz="2000" dirty="0">
                <a:latin typeface="+mj-lt"/>
              </a:rPr>
              <a:t> se debería </a:t>
            </a:r>
            <a:r>
              <a:rPr lang="es-ES" sz="2000" b="1" dirty="0">
                <a:latin typeface="+mj-lt"/>
              </a:rPr>
              <a:t>restringir</a:t>
            </a:r>
            <a:r>
              <a:rPr lang="es-ES" sz="2000" dirty="0">
                <a:latin typeface="+mj-lt"/>
              </a:rPr>
              <a:t> a 2 veces por semana (≤9 días al mes) para evitar la cefalea por abuso de </a:t>
            </a:r>
            <a:r>
              <a:rPr lang="es-ES" sz="2000" dirty="0" smtClean="0">
                <a:latin typeface="+mj-lt"/>
              </a:rPr>
              <a:t>fármacos.</a:t>
            </a:r>
            <a:endParaRPr lang="es-E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5785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29208" y="188640"/>
            <a:ext cx="8229600" cy="936104"/>
          </a:xfrm>
        </p:spPr>
        <p:txBody>
          <a:bodyPr/>
          <a:lstStyle/>
          <a:p>
            <a:r>
              <a:rPr lang="es-ES" sz="3600" cap="all" dirty="0"/>
              <a:t>TRATAMIENTO AGUDO: </a:t>
            </a:r>
            <a:r>
              <a:rPr lang="es-ES" sz="3600" cap="all" dirty="0" smtClean="0"/>
              <a:t>TRIPTANES</a:t>
            </a:r>
          </a:p>
        </p:txBody>
      </p:sp>
      <p:sp>
        <p:nvSpPr>
          <p:cNvPr id="3" name="2 Rectángulo"/>
          <p:cNvSpPr/>
          <p:nvPr/>
        </p:nvSpPr>
        <p:spPr>
          <a:xfrm>
            <a:off x="323528" y="1234852"/>
            <a:ext cx="8640960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s-ES" sz="2000" dirty="0" smtClean="0">
                <a:latin typeface="+mj-lt"/>
              </a:rPr>
              <a:t> </a:t>
            </a:r>
            <a:endParaRPr lang="es-ES" sz="2000" dirty="0">
              <a:latin typeface="+mj-lt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79512" y="1628800"/>
            <a:ext cx="8964488" cy="286232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Los </a:t>
            </a:r>
            <a:r>
              <a:rPr lang="es-ES" sz="2000" dirty="0">
                <a:latin typeface="+mj-lt"/>
              </a:rPr>
              <a:t>distintos </a:t>
            </a:r>
            <a:r>
              <a:rPr lang="es-ES" sz="2000" dirty="0" err="1">
                <a:latin typeface="+mj-lt"/>
              </a:rPr>
              <a:t>triptanes</a:t>
            </a:r>
            <a:r>
              <a:rPr lang="es-ES" sz="2000" dirty="0">
                <a:latin typeface="+mj-lt"/>
              </a:rPr>
              <a:t> tienen una </a:t>
            </a:r>
            <a:r>
              <a:rPr lang="es-ES" sz="2000" b="1" dirty="0">
                <a:latin typeface="+mj-lt"/>
              </a:rPr>
              <a:t>eficacia </a:t>
            </a:r>
            <a:r>
              <a:rPr lang="es-ES" sz="2000" b="1" dirty="0" smtClean="0">
                <a:latin typeface="+mj-lt"/>
              </a:rPr>
              <a:t>similar</a:t>
            </a:r>
            <a:r>
              <a:rPr lang="es-ES" sz="2000" dirty="0" smtClean="0">
                <a:latin typeface="+mj-lt"/>
              </a:rPr>
              <a:t>. 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>
              <a:latin typeface="+mj-lt"/>
            </a:endParaRP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s-ES" sz="2000" dirty="0" smtClean="0">
                <a:latin typeface="+mj-lt"/>
              </a:rPr>
              <a:t>Cuando </a:t>
            </a:r>
            <a:r>
              <a:rPr lang="es-ES" sz="2000" dirty="0">
                <a:latin typeface="+mj-lt"/>
              </a:rPr>
              <a:t>el primer </a:t>
            </a:r>
            <a:r>
              <a:rPr lang="es-ES" sz="2000" dirty="0" err="1">
                <a:latin typeface="+mj-lt"/>
              </a:rPr>
              <a:t>triptán</a:t>
            </a:r>
            <a:r>
              <a:rPr lang="es-ES" sz="2000" dirty="0">
                <a:latin typeface="+mj-lt"/>
              </a:rPr>
              <a:t> no es eficaz (después de haberlo administrado en 3 crisis consecutivas), se </a:t>
            </a:r>
            <a:r>
              <a:rPr lang="es-ES" sz="2000" dirty="0" smtClean="0">
                <a:latin typeface="+mj-lt"/>
              </a:rPr>
              <a:t>debe: </a:t>
            </a:r>
            <a:r>
              <a:rPr lang="es-ES" sz="2000" dirty="0">
                <a:latin typeface="+mj-lt"/>
              </a:rPr>
              <a:t>cambiar a otro </a:t>
            </a:r>
            <a:r>
              <a:rPr lang="es-ES" sz="2000" dirty="0" err="1">
                <a:latin typeface="+mj-lt"/>
              </a:rPr>
              <a:t>triptán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smtClean="0">
                <a:latin typeface="+mj-lt"/>
              </a:rPr>
              <a:t>, aumentar de </a:t>
            </a:r>
            <a:r>
              <a:rPr lang="es-ES" sz="2000" dirty="0">
                <a:latin typeface="+mj-lt"/>
              </a:rPr>
              <a:t>dosis o cambiar a otra forma </a:t>
            </a:r>
            <a:r>
              <a:rPr lang="es-ES" sz="2000" dirty="0" smtClean="0">
                <a:latin typeface="+mj-lt"/>
              </a:rPr>
              <a:t>galénica.</a:t>
            </a: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endParaRPr lang="es-ES" sz="2000" dirty="0">
              <a:latin typeface="+mj-lt"/>
            </a:endParaRP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s-ES" sz="2000" dirty="0">
                <a:latin typeface="+mj-lt"/>
              </a:rPr>
              <a:t>Dentro de una misma </a:t>
            </a:r>
            <a:r>
              <a:rPr lang="es-ES" sz="2000" dirty="0" smtClean="0">
                <a:latin typeface="+mj-lt"/>
              </a:rPr>
              <a:t>crisis no </a:t>
            </a:r>
            <a:r>
              <a:rPr lang="es-ES" sz="2000" dirty="0">
                <a:latin typeface="+mj-lt"/>
              </a:rPr>
              <a:t>se debería cambiar a otro </a:t>
            </a:r>
            <a:r>
              <a:rPr lang="es-ES" sz="2000" dirty="0" err="1">
                <a:latin typeface="+mj-lt"/>
              </a:rPr>
              <a:t>triptán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smtClean="0">
                <a:latin typeface="+mj-lt"/>
              </a:rPr>
              <a:t>diferente. </a:t>
            </a:r>
            <a:r>
              <a:rPr lang="es-ES" sz="2000" dirty="0">
                <a:latin typeface="+mj-lt"/>
              </a:rPr>
              <a:t>No se deben usar </a:t>
            </a:r>
            <a:r>
              <a:rPr lang="es-ES" sz="2000" dirty="0" err="1">
                <a:latin typeface="+mj-lt"/>
              </a:rPr>
              <a:t>triptanes</a:t>
            </a:r>
            <a:r>
              <a:rPr lang="es-ES" sz="2000" dirty="0">
                <a:latin typeface="+mj-lt"/>
              </a:rPr>
              <a:t> en 24 horas tras el uso de otro </a:t>
            </a:r>
            <a:r>
              <a:rPr lang="es-ES" sz="2000" dirty="0" err="1">
                <a:latin typeface="+mj-lt"/>
              </a:rPr>
              <a:t>triptán</a:t>
            </a:r>
            <a:r>
              <a:rPr lang="es-ES" sz="2000" dirty="0">
                <a:latin typeface="+mj-lt"/>
              </a:rPr>
              <a:t> o derivado </a:t>
            </a:r>
            <a:r>
              <a:rPr lang="es-ES" sz="2000" dirty="0" err="1">
                <a:latin typeface="+mj-lt"/>
              </a:rPr>
              <a:t>ergotamínico</a:t>
            </a:r>
            <a:r>
              <a:rPr lang="es-ES" sz="2000" dirty="0">
                <a:latin typeface="+mj-lt"/>
              </a:rPr>
              <a:t>, debido a la posible vasoconstricción aditiva.</a:t>
            </a:r>
            <a:endParaRPr lang="es-ES" sz="18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6433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29208" y="188640"/>
            <a:ext cx="8229600" cy="936104"/>
          </a:xfrm>
        </p:spPr>
        <p:txBody>
          <a:bodyPr/>
          <a:lstStyle/>
          <a:p>
            <a:r>
              <a:rPr lang="es-ES" sz="3600" cap="all" dirty="0"/>
              <a:t>TRATAMIENTO AGUDO: </a:t>
            </a:r>
            <a:r>
              <a:rPr lang="es-ES" sz="3600" cap="all" dirty="0" smtClean="0"/>
              <a:t>TRIPTANES</a:t>
            </a:r>
          </a:p>
        </p:txBody>
      </p:sp>
      <p:sp>
        <p:nvSpPr>
          <p:cNvPr id="3" name="2 Rectángulo"/>
          <p:cNvSpPr/>
          <p:nvPr/>
        </p:nvSpPr>
        <p:spPr>
          <a:xfrm>
            <a:off x="323528" y="1234852"/>
            <a:ext cx="8640960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s-ES" sz="2000" dirty="0" smtClean="0">
                <a:latin typeface="+mj-lt"/>
              </a:rPr>
              <a:t> </a:t>
            </a:r>
            <a:endParaRPr lang="es-ES" sz="2000" dirty="0">
              <a:latin typeface="+mj-lt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39552" y="1628800"/>
            <a:ext cx="8493248" cy="286232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>
                <a:latin typeface="+mj-lt"/>
              </a:rPr>
              <a:t>En pacientes con </a:t>
            </a:r>
            <a:r>
              <a:rPr lang="es-ES" sz="2000" b="1" dirty="0">
                <a:latin typeface="+mj-lt"/>
              </a:rPr>
              <a:t>crisis intensas </a:t>
            </a:r>
            <a:r>
              <a:rPr lang="es-ES" sz="2000" dirty="0">
                <a:latin typeface="+mj-lt"/>
              </a:rPr>
              <a:t>se debe </a:t>
            </a:r>
            <a:r>
              <a:rPr lang="es-ES" sz="2000" dirty="0" smtClean="0">
                <a:latin typeface="+mj-lt"/>
              </a:rPr>
              <a:t>valorar:</a:t>
            </a: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s-ES" sz="2000" dirty="0" smtClean="0">
                <a:latin typeface="+mj-lt"/>
              </a:rPr>
              <a:t>Combinar </a:t>
            </a:r>
            <a:r>
              <a:rPr lang="es-ES" sz="2000" dirty="0">
                <a:latin typeface="+mj-lt"/>
              </a:rPr>
              <a:t>el </a:t>
            </a:r>
            <a:r>
              <a:rPr lang="es-ES" sz="2000" dirty="0" err="1">
                <a:latin typeface="+mj-lt"/>
              </a:rPr>
              <a:t>triptán</a:t>
            </a:r>
            <a:r>
              <a:rPr lang="es-ES" sz="2000" dirty="0">
                <a:latin typeface="+mj-lt"/>
              </a:rPr>
              <a:t> con un AINE (por ejemplo, </a:t>
            </a:r>
            <a:r>
              <a:rPr lang="es-ES" sz="2000" dirty="0" smtClean="0">
                <a:latin typeface="+mj-lt"/>
              </a:rPr>
              <a:t>naproxeno)</a:t>
            </a: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s-ES" sz="2000" dirty="0" smtClean="0">
                <a:latin typeface="+mj-lt"/>
              </a:rPr>
              <a:t>Formas </a:t>
            </a:r>
            <a:r>
              <a:rPr lang="es-ES" sz="2000" dirty="0">
                <a:latin typeface="+mj-lt"/>
              </a:rPr>
              <a:t>nasales o subcutáneas si se precisa un inicio de acción </a:t>
            </a:r>
            <a:r>
              <a:rPr lang="es-ES" sz="2000" dirty="0" smtClean="0">
                <a:latin typeface="+mj-lt"/>
              </a:rPr>
              <a:t>inmediato</a:t>
            </a:r>
          </a:p>
          <a:p>
            <a:pPr lvl="1">
              <a:buClr>
                <a:schemeClr val="accent1"/>
              </a:buClr>
            </a:pP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Todas </a:t>
            </a:r>
            <a:r>
              <a:rPr lang="es-ES" sz="2000" dirty="0">
                <a:latin typeface="+mj-lt"/>
              </a:rPr>
              <a:t>las presentaciones orales, incluidas las </a:t>
            </a:r>
            <a:r>
              <a:rPr lang="es-ES" sz="2000" dirty="0" err="1">
                <a:latin typeface="+mj-lt"/>
              </a:rPr>
              <a:t>bucodispersables</a:t>
            </a:r>
            <a:r>
              <a:rPr lang="es-ES" sz="2000" dirty="0">
                <a:latin typeface="+mj-lt"/>
              </a:rPr>
              <a:t>, se absorben a nivel gástrico, por lo que </a:t>
            </a:r>
            <a:r>
              <a:rPr lang="es-ES" sz="2000" dirty="0" smtClean="0">
                <a:latin typeface="+mj-lt"/>
              </a:rPr>
              <a:t>si hay </a:t>
            </a:r>
            <a:r>
              <a:rPr lang="es-ES" sz="2000" b="1" dirty="0" smtClean="0">
                <a:latin typeface="+mj-lt"/>
              </a:rPr>
              <a:t>vómitos</a:t>
            </a:r>
            <a:r>
              <a:rPr lang="es-ES" sz="2000" dirty="0" smtClean="0">
                <a:latin typeface="+mj-lt"/>
              </a:rPr>
              <a:t> se </a:t>
            </a:r>
            <a:r>
              <a:rPr lang="es-ES" sz="2000" dirty="0">
                <a:latin typeface="+mj-lt"/>
              </a:rPr>
              <a:t>deberá valorar el uso de presentaciones </a:t>
            </a:r>
            <a:r>
              <a:rPr lang="es-ES" sz="2000" b="1" dirty="0">
                <a:latin typeface="+mj-lt"/>
              </a:rPr>
              <a:t>nasales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smtClean="0">
                <a:latin typeface="+mj-lt"/>
              </a:rPr>
              <a:t>(</a:t>
            </a:r>
            <a:r>
              <a:rPr lang="es-ES" sz="2000" dirty="0" err="1" smtClean="0">
                <a:latin typeface="+mj-lt"/>
              </a:rPr>
              <a:t>sumatriptán</a:t>
            </a:r>
            <a:r>
              <a:rPr lang="es-ES" sz="2000" dirty="0" smtClean="0">
                <a:latin typeface="+mj-lt"/>
              </a:rPr>
              <a:t>, </a:t>
            </a:r>
            <a:r>
              <a:rPr lang="es-ES" sz="2000" dirty="0" err="1" smtClean="0">
                <a:latin typeface="+mj-lt"/>
              </a:rPr>
              <a:t>zolmitriptán</a:t>
            </a:r>
            <a:r>
              <a:rPr lang="es-ES" sz="2000" dirty="0" smtClean="0">
                <a:latin typeface="+mj-lt"/>
              </a:rPr>
              <a:t>) o </a:t>
            </a:r>
            <a:r>
              <a:rPr lang="es-ES" sz="2000" b="1" dirty="0">
                <a:latin typeface="+mj-lt"/>
              </a:rPr>
              <a:t>subcutáneas</a:t>
            </a:r>
            <a:r>
              <a:rPr lang="es-ES" sz="2000" dirty="0">
                <a:latin typeface="+mj-lt"/>
              </a:rPr>
              <a:t> (</a:t>
            </a:r>
            <a:r>
              <a:rPr lang="es-ES" sz="2000" dirty="0" err="1">
                <a:latin typeface="+mj-lt"/>
              </a:rPr>
              <a:t>sumatriptán</a:t>
            </a:r>
            <a:r>
              <a:rPr lang="es-ES" sz="2000" dirty="0">
                <a:latin typeface="+mj-lt"/>
              </a:rPr>
              <a:t>), junto con el </a:t>
            </a:r>
            <a:r>
              <a:rPr lang="es-ES" sz="2000" dirty="0" smtClean="0">
                <a:latin typeface="+mj-lt"/>
              </a:rPr>
              <a:t>antiemético.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0919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29208" y="188640"/>
            <a:ext cx="8229600" cy="936104"/>
          </a:xfrm>
        </p:spPr>
        <p:txBody>
          <a:bodyPr/>
          <a:lstStyle/>
          <a:p>
            <a:r>
              <a:rPr lang="es-ES" sz="3600" cap="all" dirty="0"/>
              <a:t>TRATAMIENTO AGUDO: </a:t>
            </a:r>
            <a:r>
              <a:rPr lang="es-ES" sz="3600" cap="all" dirty="0" smtClean="0"/>
              <a:t>TRIPTANES</a:t>
            </a:r>
          </a:p>
        </p:txBody>
      </p:sp>
      <p:sp>
        <p:nvSpPr>
          <p:cNvPr id="3" name="2 Rectángulo"/>
          <p:cNvSpPr/>
          <p:nvPr/>
        </p:nvSpPr>
        <p:spPr>
          <a:xfrm>
            <a:off x="323528" y="1234852"/>
            <a:ext cx="8640960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s-ES" sz="2000" dirty="0" smtClean="0">
                <a:latin typeface="+mj-lt"/>
              </a:rPr>
              <a:t> </a:t>
            </a:r>
            <a:endParaRPr lang="es-ES" sz="2000" dirty="0">
              <a:latin typeface="+mj-lt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25736" y="1434907"/>
            <a:ext cx="8493248" cy="34778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buClr>
                <a:schemeClr val="accent1"/>
              </a:buClr>
            </a:pP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Los </a:t>
            </a:r>
            <a:r>
              <a:rPr lang="es-ES" sz="2000" b="1" dirty="0">
                <a:latin typeface="+mj-lt"/>
              </a:rPr>
              <a:t>efectos adversos </a:t>
            </a:r>
            <a:r>
              <a:rPr lang="es-ES" sz="2000" dirty="0" smtClean="0">
                <a:latin typeface="+mj-lt"/>
              </a:rPr>
              <a:t>son </a:t>
            </a:r>
            <a:r>
              <a:rPr lang="es-ES" sz="2000" dirty="0">
                <a:latin typeface="+mj-lt"/>
              </a:rPr>
              <a:t>de leves a </a:t>
            </a:r>
            <a:r>
              <a:rPr lang="es-ES" sz="2000" dirty="0" smtClean="0">
                <a:latin typeface="+mj-lt"/>
              </a:rPr>
              <a:t>moderados. 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No </a:t>
            </a:r>
            <a:r>
              <a:rPr lang="es-ES" sz="2000" dirty="0">
                <a:latin typeface="+mj-lt"/>
              </a:rPr>
              <a:t>se deben usar en caso de hipertensión no controlada, o enfermedad cardiovascular o cerebrovascular. </a:t>
            </a: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Se </a:t>
            </a:r>
            <a:r>
              <a:rPr lang="es-ES" sz="2000" dirty="0">
                <a:latin typeface="+mj-lt"/>
              </a:rPr>
              <a:t>deben usar con precaución en pacientes con factores de riesgo </a:t>
            </a:r>
            <a:r>
              <a:rPr lang="es-ES" sz="2000" dirty="0" smtClean="0">
                <a:latin typeface="+mj-lt"/>
              </a:rPr>
              <a:t>cardiovascular. 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 err="1" smtClean="0">
                <a:latin typeface="+mj-lt"/>
              </a:rPr>
              <a:t>Sumatriptán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>
                <a:latin typeface="+mj-lt"/>
              </a:rPr>
              <a:t>está contraindicado en insuficiencia hepática grave y </a:t>
            </a:r>
            <a:r>
              <a:rPr lang="es-ES" sz="2000" dirty="0" err="1">
                <a:latin typeface="+mj-lt"/>
              </a:rPr>
              <a:t>naratriptán</a:t>
            </a:r>
            <a:r>
              <a:rPr lang="es-ES" sz="2000" dirty="0">
                <a:latin typeface="+mj-lt"/>
              </a:rPr>
              <a:t> en insuficiencia renal o insuficiencia hepática </a:t>
            </a:r>
            <a:r>
              <a:rPr lang="es-ES" sz="2000" dirty="0" smtClean="0">
                <a:latin typeface="+mj-lt"/>
              </a:rPr>
              <a:t>grave.</a:t>
            </a:r>
            <a:endParaRPr lang="es-ES" sz="18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5388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3778" y="116632"/>
            <a:ext cx="8229600" cy="1143000"/>
          </a:xfrm>
        </p:spPr>
        <p:txBody>
          <a:bodyPr/>
          <a:lstStyle/>
          <a:p>
            <a:r>
              <a:rPr lang="es-ES" sz="3600" dirty="0" smtClean="0"/>
              <a:t>TRATAMIENTO AGUDO: ANTIEMÉTICOS</a:t>
            </a:r>
            <a:endParaRPr lang="es-ES" sz="3600" dirty="0"/>
          </a:p>
        </p:txBody>
      </p:sp>
      <p:sp>
        <p:nvSpPr>
          <p:cNvPr id="4" name="3 Rectángulo"/>
          <p:cNvSpPr/>
          <p:nvPr/>
        </p:nvSpPr>
        <p:spPr>
          <a:xfrm>
            <a:off x="251520" y="1556792"/>
            <a:ext cx="8694116" cy="286232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Se deben asociar al </a:t>
            </a:r>
            <a:r>
              <a:rPr lang="es-ES" sz="2000" dirty="0">
                <a:latin typeface="+mj-lt"/>
              </a:rPr>
              <a:t>tratamiento en pacientes con </a:t>
            </a:r>
            <a:r>
              <a:rPr lang="es-ES" sz="2000" b="1" dirty="0">
                <a:latin typeface="+mj-lt"/>
              </a:rPr>
              <a:t>náuseas o vómitos</a:t>
            </a:r>
            <a:r>
              <a:rPr lang="es-ES" sz="2000" dirty="0">
                <a:latin typeface="+mj-lt"/>
              </a:rPr>
              <a:t>. Se puede considerar </a:t>
            </a:r>
            <a:r>
              <a:rPr lang="es-ES" sz="2000" b="1" dirty="0" err="1">
                <a:latin typeface="+mj-lt"/>
              </a:rPr>
              <a:t>metoclopramida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smtClean="0">
                <a:latin typeface="+mj-lt"/>
              </a:rPr>
              <a:t>o </a:t>
            </a:r>
            <a:r>
              <a:rPr lang="es-ES" sz="2000" b="1" dirty="0" err="1" smtClean="0">
                <a:latin typeface="+mj-lt"/>
              </a:rPr>
              <a:t>domperidona</a:t>
            </a:r>
            <a:r>
              <a:rPr lang="es-ES" sz="2000" dirty="0" smtClean="0">
                <a:latin typeface="+mj-lt"/>
              </a:rPr>
              <a:t>.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>
                <a:latin typeface="+mj-lt"/>
              </a:rPr>
              <a:t>Como tratamiento de </a:t>
            </a:r>
            <a:r>
              <a:rPr lang="es-ES" sz="2000" dirty="0" smtClean="0">
                <a:latin typeface="+mj-lt"/>
              </a:rPr>
              <a:t>urgencia se </a:t>
            </a:r>
            <a:r>
              <a:rPr lang="es-ES" sz="2000" dirty="0">
                <a:latin typeface="+mj-lt"/>
              </a:rPr>
              <a:t>puede administrar </a:t>
            </a:r>
            <a:r>
              <a:rPr lang="es-ES" sz="2000" dirty="0" err="1">
                <a:latin typeface="+mj-lt"/>
              </a:rPr>
              <a:t>metoclopramida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smtClean="0">
                <a:latin typeface="+mj-lt"/>
              </a:rPr>
              <a:t>o </a:t>
            </a:r>
            <a:r>
              <a:rPr lang="es-ES" sz="2000" dirty="0" err="1">
                <a:latin typeface="+mj-lt"/>
              </a:rPr>
              <a:t>clorpromazina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smtClean="0">
                <a:latin typeface="+mj-lt"/>
              </a:rPr>
              <a:t>por </a:t>
            </a:r>
            <a:r>
              <a:rPr lang="es-ES" sz="2000" dirty="0">
                <a:latin typeface="+mj-lt"/>
              </a:rPr>
              <a:t>vía </a:t>
            </a:r>
            <a:r>
              <a:rPr lang="es-ES" sz="2000" dirty="0" smtClean="0">
                <a:latin typeface="+mj-lt"/>
              </a:rPr>
              <a:t>intravenosa. 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 err="1" smtClean="0">
                <a:latin typeface="+mj-lt"/>
              </a:rPr>
              <a:t>Metoclopramida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>
                <a:latin typeface="+mj-lt"/>
              </a:rPr>
              <a:t>no debe utilizarse regularmente debido al riesgo de efectos adversos </a:t>
            </a:r>
            <a:r>
              <a:rPr lang="es-ES" sz="2000" dirty="0" err="1" smtClean="0">
                <a:latin typeface="+mj-lt"/>
              </a:rPr>
              <a:t>extrapiramidales</a:t>
            </a:r>
            <a:r>
              <a:rPr lang="es-ES" sz="2000" dirty="0" smtClean="0">
                <a:latin typeface="+mj-lt"/>
              </a:rPr>
              <a:t>. </a:t>
            </a:r>
            <a:r>
              <a:rPr lang="es-ES" sz="2000" dirty="0" err="1">
                <a:latin typeface="+mj-lt"/>
              </a:rPr>
              <a:t>Domperidona</a:t>
            </a:r>
            <a:r>
              <a:rPr lang="es-ES" sz="2000" dirty="0">
                <a:latin typeface="+mj-lt"/>
              </a:rPr>
              <a:t> se debe usar con precaución en pacientes con patología </a:t>
            </a:r>
            <a:r>
              <a:rPr lang="es-ES" sz="2000" dirty="0" smtClean="0">
                <a:latin typeface="+mj-lt"/>
              </a:rPr>
              <a:t>cardiaca.</a:t>
            </a:r>
            <a:endParaRPr lang="es-E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0752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317724" y="116632"/>
            <a:ext cx="8435280" cy="936104"/>
          </a:xfrm>
        </p:spPr>
        <p:txBody>
          <a:bodyPr/>
          <a:lstStyle/>
          <a:p>
            <a:r>
              <a:rPr lang="es-ES" sz="3600" cap="all" dirty="0" smtClean="0"/>
              <a:t>TRATAMIENTO AGUDO: OTROS FÁRMACOS</a:t>
            </a:r>
          </a:p>
        </p:txBody>
      </p:sp>
      <p:sp>
        <p:nvSpPr>
          <p:cNvPr id="3" name="2 Rectángulo"/>
          <p:cNvSpPr/>
          <p:nvPr/>
        </p:nvSpPr>
        <p:spPr>
          <a:xfrm>
            <a:off x="179512" y="1124744"/>
            <a:ext cx="8856984" cy="440120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endParaRPr lang="es-ES" sz="10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18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Ergotamina</a:t>
            </a:r>
            <a:r>
              <a:rPr lang="es-E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: eficacia incierta y </a:t>
            </a: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riesgo de efectos adversos </a:t>
            </a:r>
            <a:r>
              <a:rPr lang="es-E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graves. </a:t>
            </a: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Debe evitarse en pacientes con factores de riesgo </a:t>
            </a:r>
            <a:r>
              <a:rPr lang="es-E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cardiovascular y </a:t>
            </a: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está contraindicada en el embarazo y </a:t>
            </a:r>
            <a:r>
              <a:rPr lang="es-E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lactancia. </a:t>
            </a: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Puede ser de utilidad en pacientes con migrañas prolongadas (más de 48 horas) y posiblemente en aquellos con recurrencias </a:t>
            </a:r>
            <a:r>
              <a:rPr lang="es-E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frecuentes.</a:t>
            </a:r>
            <a:endParaRPr lang="es-E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endParaRPr lang="es-ES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18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Metamizol</a:t>
            </a: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: existen alternativas mejor contrastadas y carentes de los efectos secundarios propios de este </a:t>
            </a:r>
            <a:r>
              <a:rPr lang="es-E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fármaco.</a:t>
            </a:r>
            <a:endParaRPr lang="es-E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chemeClr val="accent1"/>
              </a:buClr>
            </a:pPr>
            <a:endParaRPr lang="es-E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Opioides:</a:t>
            </a:r>
            <a:r>
              <a:rPr lang="es-E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se deben evitar ya que no son tan efectivos como los </a:t>
            </a:r>
            <a:r>
              <a:rPr lang="es-E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triptanes</a:t>
            </a: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 y su uso se puede asociar a tolerancia, dependencia, sobredosificación y cefalea por abuso de </a:t>
            </a:r>
            <a:r>
              <a:rPr lang="es-E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fármacos.</a:t>
            </a: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endParaRPr lang="es-E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18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Lasmiditan</a:t>
            </a:r>
            <a:r>
              <a:rPr lang="es-ES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s-E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 perteneciente a una familia nueva, los </a:t>
            </a:r>
            <a:r>
              <a:rPr lang="es-ES" sz="1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ditanes</a:t>
            </a:r>
            <a:r>
              <a:rPr lang="es-E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. Agonistas </a:t>
            </a: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selectivos de los receptores </a:t>
            </a:r>
            <a:r>
              <a:rPr lang="es-E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serotoninérgicos</a:t>
            </a: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5-HT1f sin </a:t>
            </a: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actividad vasoconstrictora. No </a:t>
            </a:r>
            <a:r>
              <a:rPr lang="es-E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comercializado </a:t>
            </a: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aún en nuestro </a:t>
            </a:r>
            <a:r>
              <a:rPr lang="es-E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país.</a:t>
            </a:r>
            <a:endParaRPr lang="es-ES" sz="1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33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3778" y="-243408"/>
            <a:ext cx="8229600" cy="1143000"/>
          </a:xfrm>
        </p:spPr>
        <p:txBody>
          <a:bodyPr/>
          <a:lstStyle/>
          <a:p>
            <a:r>
              <a:rPr lang="es-ES" sz="3600" dirty="0" smtClean="0"/>
              <a:t>TRATAMIENTO PREVENTIVO</a:t>
            </a:r>
            <a:endParaRPr lang="es-ES" sz="3600" dirty="0"/>
          </a:p>
        </p:txBody>
      </p:sp>
      <p:sp>
        <p:nvSpPr>
          <p:cNvPr id="4" name="3 Rectángulo"/>
          <p:cNvSpPr/>
          <p:nvPr/>
        </p:nvSpPr>
        <p:spPr>
          <a:xfrm>
            <a:off x="102816" y="548680"/>
            <a:ext cx="9041184" cy="504753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b="1" dirty="0" smtClean="0">
                <a:latin typeface="+mj-lt"/>
              </a:rPr>
              <a:t>Objetivos</a:t>
            </a:r>
            <a:r>
              <a:rPr lang="es-ES" sz="2000" dirty="0" smtClean="0">
                <a:latin typeface="+mj-lt"/>
              </a:rPr>
              <a:t>: </a:t>
            </a: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s-ES" sz="1800" dirty="0" smtClean="0">
                <a:latin typeface="+mj-lt"/>
              </a:rPr>
              <a:t>reducir </a:t>
            </a:r>
            <a:r>
              <a:rPr lang="es-ES" sz="1800" dirty="0">
                <a:latin typeface="+mj-lt"/>
              </a:rPr>
              <a:t>la frecuencia de las crisis, su severidad y </a:t>
            </a:r>
            <a:r>
              <a:rPr lang="es-ES" sz="1800" dirty="0" smtClean="0">
                <a:latin typeface="+mj-lt"/>
              </a:rPr>
              <a:t>duración</a:t>
            </a: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s-ES" sz="1800" dirty="0" smtClean="0">
                <a:latin typeface="+mj-lt"/>
              </a:rPr>
              <a:t>mejorar </a:t>
            </a:r>
            <a:r>
              <a:rPr lang="es-ES" sz="1800" dirty="0">
                <a:latin typeface="+mj-lt"/>
              </a:rPr>
              <a:t>la respuesta al tratamiento </a:t>
            </a:r>
            <a:r>
              <a:rPr lang="es-ES" sz="1800" dirty="0" smtClean="0">
                <a:latin typeface="+mj-lt"/>
              </a:rPr>
              <a:t>agudo</a:t>
            </a: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s-ES" sz="1800" dirty="0" smtClean="0">
                <a:latin typeface="+mj-lt"/>
              </a:rPr>
              <a:t>mejorar </a:t>
            </a:r>
            <a:r>
              <a:rPr lang="es-ES" sz="1800" dirty="0">
                <a:latin typeface="+mj-lt"/>
              </a:rPr>
              <a:t>la función y reducir el malestar </a:t>
            </a:r>
            <a:endParaRPr lang="es-ES" sz="1800" dirty="0" smtClean="0">
              <a:latin typeface="+mj-lt"/>
            </a:endParaRP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s-ES" sz="1800" dirty="0" smtClean="0">
                <a:latin typeface="+mj-lt"/>
              </a:rPr>
              <a:t>prevenir </a:t>
            </a:r>
            <a:r>
              <a:rPr lang="es-ES" sz="1800" dirty="0">
                <a:latin typeface="+mj-lt"/>
              </a:rPr>
              <a:t>la progresión de migraña episódica a migraña </a:t>
            </a:r>
            <a:r>
              <a:rPr lang="es-ES" sz="1800" dirty="0" smtClean="0">
                <a:latin typeface="+mj-lt"/>
              </a:rPr>
              <a:t>crónica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Se </a:t>
            </a:r>
            <a:r>
              <a:rPr lang="es-ES" sz="2000" dirty="0">
                <a:latin typeface="+mj-lt"/>
              </a:rPr>
              <a:t>puede valorar en los siguientes casos, siempre en función del impacto y preferencias del </a:t>
            </a:r>
            <a:r>
              <a:rPr lang="es-ES" sz="2000" dirty="0" smtClean="0">
                <a:latin typeface="+mj-lt"/>
              </a:rPr>
              <a:t>paciente:</a:t>
            </a:r>
            <a:endParaRPr lang="es-ES" sz="2000" dirty="0">
              <a:latin typeface="+mj-lt"/>
            </a:endParaRP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s-ES" sz="1800" dirty="0">
                <a:latin typeface="+mj-lt"/>
              </a:rPr>
              <a:t>Crisis de migraña que reducen de forma significativa la calidad de vida a pesar de recibir un tratamiento agudo apropiado, debido a su alta frecuencia</a:t>
            </a:r>
            <a:r>
              <a:rPr lang="es-ES" sz="1800" dirty="0" smtClean="0">
                <a:latin typeface="+mj-lt"/>
              </a:rPr>
              <a:t>, </a:t>
            </a:r>
            <a:r>
              <a:rPr lang="es-ES" sz="1800" dirty="0">
                <a:latin typeface="+mj-lt"/>
              </a:rPr>
              <a:t>intensidad </a:t>
            </a:r>
            <a:r>
              <a:rPr lang="es-ES" sz="1800" dirty="0" smtClean="0">
                <a:latin typeface="+mj-lt"/>
              </a:rPr>
              <a:t>o </a:t>
            </a:r>
            <a:r>
              <a:rPr lang="es-ES" sz="1800" dirty="0">
                <a:latin typeface="+mj-lt"/>
              </a:rPr>
              <a:t>duración.</a:t>
            </a: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s-ES" sz="1800" dirty="0" smtClean="0">
                <a:latin typeface="+mj-lt"/>
              </a:rPr>
              <a:t>Cuando </a:t>
            </a:r>
            <a:r>
              <a:rPr lang="es-ES" sz="1800" dirty="0">
                <a:latin typeface="+mj-lt"/>
              </a:rPr>
              <a:t>el tratamiento agudo está contraindicado, presenta efectos adversos intolerables o no es eficaz</a:t>
            </a:r>
            <a:r>
              <a:rPr lang="es-ES" sz="1800" dirty="0" smtClean="0">
                <a:latin typeface="+mj-lt"/>
              </a:rPr>
              <a:t>.</a:t>
            </a:r>
            <a:endParaRPr lang="es-ES" sz="1800" dirty="0">
              <a:latin typeface="+mj-lt"/>
            </a:endParaRP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s-ES" sz="1800" dirty="0">
                <a:latin typeface="+mj-lt"/>
              </a:rPr>
              <a:t>Riesgo de cefalea por abuso de fármacos</a:t>
            </a:r>
            <a:r>
              <a:rPr lang="es-ES" sz="2000" dirty="0" smtClean="0">
                <a:latin typeface="+mj-lt"/>
              </a:rPr>
              <a:t>.</a:t>
            </a: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endParaRPr lang="es-ES" sz="20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>
                <a:latin typeface="+mj-lt"/>
              </a:rPr>
              <a:t>El tratamiento preventivo se toma </a:t>
            </a:r>
            <a:r>
              <a:rPr lang="es-ES" sz="2000" b="1" dirty="0">
                <a:latin typeface="+mj-lt"/>
              </a:rPr>
              <a:t>de forma continua </a:t>
            </a:r>
            <a:r>
              <a:rPr lang="es-ES" sz="2000" dirty="0">
                <a:latin typeface="+mj-lt"/>
              </a:rPr>
              <a:t>y a menudo se requiere combinarlo con el tratamiento </a:t>
            </a:r>
            <a:r>
              <a:rPr lang="es-ES" sz="2000" dirty="0" smtClean="0">
                <a:latin typeface="+mj-lt"/>
              </a:rPr>
              <a:t>agudo.</a:t>
            </a:r>
            <a:endParaRPr lang="es-E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91505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3778" y="-243408"/>
            <a:ext cx="8229600" cy="1143000"/>
          </a:xfrm>
        </p:spPr>
        <p:txBody>
          <a:bodyPr/>
          <a:lstStyle/>
          <a:p>
            <a:r>
              <a:rPr lang="es-ES" sz="3600" dirty="0" smtClean="0"/>
              <a:t>TRATAMIENTO PREVENTIVO</a:t>
            </a:r>
            <a:endParaRPr lang="es-ES" sz="3600" dirty="0"/>
          </a:p>
        </p:txBody>
      </p:sp>
      <p:sp>
        <p:nvSpPr>
          <p:cNvPr id="4" name="3 Rectángulo"/>
          <p:cNvSpPr/>
          <p:nvPr/>
        </p:nvSpPr>
        <p:spPr>
          <a:xfrm>
            <a:off x="250280" y="683896"/>
            <a:ext cx="8861896" cy="424731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1800" dirty="0">
                <a:latin typeface="+mj-lt"/>
              </a:rPr>
              <a:t>S</a:t>
            </a:r>
            <a:r>
              <a:rPr lang="es-ES" sz="1800" dirty="0" smtClean="0">
                <a:latin typeface="+mj-lt"/>
              </a:rPr>
              <a:t>e </a:t>
            </a:r>
            <a:r>
              <a:rPr lang="es-ES" sz="1800" dirty="0">
                <a:latin typeface="+mj-lt"/>
              </a:rPr>
              <a:t>inicia con una dosis baja y </a:t>
            </a:r>
            <a:r>
              <a:rPr lang="es-ES" sz="1800" b="1" dirty="0">
                <a:latin typeface="+mj-lt"/>
              </a:rPr>
              <a:t>se incrementa </a:t>
            </a:r>
            <a:r>
              <a:rPr lang="es-ES" sz="1800" b="1" dirty="0" smtClean="0">
                <a:latin typeface="+mj-lt"/>
              </a:rPr>
              <a:t>gradualmente</a:t>
            </a:r>
            <a:r>
              <a:rPr lang="es-ES" sz="1800" dirty="0" smtClean="0">
                <a:latin typeface="+mj-lt"/>
              </a:rPr>
              <a:t> (la </a:t>
            </a:r>
            <a:r>
              <a:rPr lang="es-ES" sz="1800" dirty="0">
                <a:latin typeface="+mj-lt"/>
              </a:rPr>
              <a:t>dosis puede ser variable </a:t>
            </a:r>
            <a:r>
              <a:rPr lang="es-ES" sz="1800" dirty="0" smtClean="0">
                <a:latin typeface="+mj-lt"/>
              </a:rPr>
              <a:t>entre pacientes). 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18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j-lt"/>
              </a:rPr>
              <a:t>El </a:t>
            </a:r>
            <a:r>
              <a:rPr lang="es-ES" sz="1800" dirty="0">
                <a:latin typeface="+mj-lt"/>
              </a:rPr>
              <a:t>efecto empieza a ser valorable en unas </a:t>
            </a:r>
            <a:r>
              <a:rPr lang="es-ES" sz="1800" dirty="0" smtClean="0">
                <a:latin typeface="+mj-lt"/>
              </a:rPr>
              <a:t>4 </a:t>
            </a:r>
            <a:r>
              <a:rPr lang="es-ES" sz="1800" dirty="0">
                <a:latin typeface="+mj-lt"/>
              </a:rPr>
              <a:t>semanas y puede incrementarse durante los primeros tres </a:t>
            </a:r>
            <a:r>
              <a:rPr lang="es-ES" sz="1800" dirty="0" smtClean="0">
                <a:latin typeface="+mj-lt"/>
              </a:rPr>
              <a:t>meses. 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18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j-lt"/>
              </a:rPr>
              <a:t>Si </a:t>
            </a:r>
            <a:r>
              <a:rPr lang="es-ES" sz="1800" dirty="0">
                <a:latin typeface="+mj-lt"/>
              </a:rPr>
              <a:t>a los </a:t>
            </a:r>
            <a:r>
              <a:rPr lang="es-ES" sz="1800" dirty="0" smtClean="0">
                <a:latin typeface="+mj-lt"/>
              </a:rPr>
              <a:t>2 meses </a:t>
            </a:r>
            <a:r>
              <a:rPr lang="es-ES" sz="1800" dirty="0">
                <a:latin typeface="+mj-lt"/>
              </a:rPr>
              <a:t>los efectos adversos son importantes o si </a:t>
            </a:r>
            <a:r>
              <a:rPr lang="es-ES" sz="1800" dirty="0" smtClean="0">
                <a:latin typeface="+mj-lt"/>
              </a:rPr>
              <a:t>no </a:t>
            </a:r>
            <a:r>
              <a:rPr lang="es-ES" sz="1800" dirty="0">
                <a:latin typeface="+mj-lt"/>
              </a:rPr>
              <a:t>es </a:t>
            </a:r>
            <a:r>
              <a:rPr lang="es-ES" sz="1800" dirty="0" smtClean="0">
                <a:latin typeface="+mj-lt"/>
              </a:rPr>
              <a:t>eficaz </a:t>
            </a:r>
            <a:r>
              <a:rPr lang="es-ES" sz="1800" dirty="0" smtClean="0">
                <a:latin typeface="+mj-lt"/>
                <a:sym typeface="Wingdings" panose="05000000000000000000" pitchFamily="2" charset="2"/>
              </a:rPr>
              <a:t>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>
                <a:latin typeface="+mj-lt"/>
              </a:rPr>
              <a:t>se </a:t>
            </a:r>
            <a:r>
              <a:rPr lang="es-ES" sz="1800" dirty="0" smtClean="0">
                <a:latin typeface="+mj-lt"/>
              </a:rPr>
              <a:t>suspenderá.</a:t>
            </a:r>
          </a:p>
          <a:p>
            <a:pPr>
              <a:buClr>
                <a:schemeClr val="accent1"/>
              </a:buClr>
            </a:pPr>
            <a:r>
              <a:rPr lang="es-ES" sz="1800" dirty="0" smtClean="0">
                <a:latin typeface="+mj-lt"/>
              </a:rPr>
              <a:t> 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j-lt"/>
              </a:rPr>
              <a:t>Si un tratamiento </a:t>
            </a:r>
            <a:r>
              <a:rPr lang="es-ES" sz="1800" dirty="0">
                <a:latin typeface="+mj-lt"/>
              </a:rPr>
              <a:t>preventivo no </a:t>
            </a:r>
            <a:r>
              <a:rPr lang="es-ES" sz="1800" dirty="0" smtClean="0">
                <a:latin typeface="+mj-lt"/>
              </a:rPr>
              <a:t>controla </a:t>
            </a:r>
            <a:r>
              <a:rPr lang="es-ES" sz="1800" dirty="0">
                <a:latin typeface="+mj-lt"/>
              </a:rPr>
              <a:t>las </a:t>
            </a:r>
            <a:r>
              <a:rPr lang="es-ES" sz="1800" dirty="0" smtClean="0">
                <a:latin typeface="+mj-lt"/>
              </a:rPr>
              <a:t>migrañas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smtClean="0">
                <a:latin typeface="+mj-lt"/>
                <a:sym typeface="Wingdings" panose="05000000000000000000" pitchFamily="2" charset="2"/>
              </a:rPr>
              <a:t>se suele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>
                <a:latin typeface="+mj-lt"/>
              </a:rPr>
              <a:t>probar con </a:t>
            </a:r>
            <a:r>
              <a:rPr lang="es-ES" sz="1800" dirty="0" smtClean="0">
                <a:latin typeface="+mj-lt"/>
              </a:rPr>
              <a:t>otro.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18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j-lt"/>
              </a:rPr>
              <a:t>Si </a:t>
            </a:r>
            <a:r>
              <a:rPr lang="es-ES" sz="1800" dirty="0">
                <a:latin typeface="+mj-lt"/>
              </a:rPr>
              <a:t>a los 6-12 meses hay un buen control de las cefaleas </a:t>
            </a:r>
            <a:r>
              <a:rPr lang="es-ES" sz="1800" dirty="0" smtClean="0">
                <a:latin typeface="+mj-lt"/>
                <a:sym typeface="Wingdings" panose="05000000000000000000" pitchFamily="2" charset="2"/>
              </a:rPr>
              <a:t>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>
                <a:latin typeface="+mj-lt"/>
              </a:rPr>
              <a:t>valorar la necesidad de continuar con la profilaxis o </a:t>
            </a:r>
            <a:r>
              <a:rPr lang="es-ES" sz="1800" dirty="0" smtClean="0">
                <a:latin typeface="+mj-lt"/>
              </a:rPr>
              <a:t>reducir dosis. 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18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1800" dirty="0">
                <a:latin typeface="+mj-lt"/>
              </a:rPr>
              <a:t>I</a:t>
            </a:r>
            <a:r>
              <a:rPr lang="es-ES" sz="1800" dirty="0" smtClean="0">
                <a:latin typeface="+mj-lt"/>
              </a:rPr>
              <a:t>niciar </a:t>
            </a:r>
            <a:r>
              <a:rPr lang="es-ES" sz="1800" dirty="0">
                <a:latin typeface="+mj-lt"/>
              </a:rPr>
              <a:t>la profilaxis con los </a:t>
            </a:r>
            <a:r>
              <a:rPr lang="es-ES" sz="1800" dirty="0" smtClean="0">
                <a:latin typeface="+mj-lt"/>
              </a:rPr>
              <a:t>fármacos de </a:t>
            </a:r>
            <a:r>
              <a:rPr lang="es-ES" sz="1800" dirty="0">
                <a:latin typeface="+mj-lt"/>
              </a:rPr>
              <a:t>mayor nivel de evidencia: </a:t>
            </a:r>
            <a:r>
              <a:rPr lang="es-ES" sz="1800" b="1" dirty="0" err="1">
                <a:latin typeface="+mj-lt"/>
              </a:rPr>
              <a:t>propranolol</a:t>
            </a:r>
            <a:r>
              <a:rPr lang="es-ES" sz="1800" b="1" dirty="0">
                <a:latin typeface="+mj-lt"/>
              </a:rPr>
              <a:t>, </a:t>
            </a:r>
            <a:r>
              <a:rPr lang="es-ES" sz="1800" b="1" dirty="0" err="1">
                <a:latin typeface="+mj-lt"/>
              </a:rPr>
              <a:t>metoprolol</a:t>
            </a:r>
            <a:r>
              <a:rPr lang="es-ES" sz="1800" b="1" dirty="0">
                <a:latin typeface="+mj-lt"/>
              </a:rPr>
              <a:t>, </a:t>
            </a:r>
            <a:r>
              <a:rPr lang="es-ES" sz="1800" b="1" dirty="0" err="1">
                <a:latin typeface="+mj-lt"/>
              </a:rPr>
              <a:t>topiramato</a:t>
            </a:r>
            <a:r>
              <a:rPr lang="es-ES" sz="1800" b="1" dirty="0">
                <a:latin typeface="+mj-lt"/>
              </a:rPr>
              <a:t> o </a:t>
            </a:r>
            <a:r>
              <a:rPr lang="es-ES" sz="1800" b="1" dirty="0" err="1" smtClean="0">
                <a:latin typeface="+mj-lt"/>
              </a:rPr>
              <a:t>amitriptilina</a:t>
            </a:r>
            <a:r>
              <a:rPr lang="es-ES" sz="1800" b="1" dirty="0" smtClean="0">
                <a:latin typeface="+mj-lt"/>
              </a:rPr>
              <a:t>.</a:t>
            </a:r>
            <a:endParaRPr lang="es-ES" sz="1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5218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6872916"/>
              </p:ext>
            </p:extLst>
          </p:nvPr>
        </p:nvGraphicFramePr>
        <p:xfrm>
          <a:off x="395536" y="620688"/>
          <a:ext cx="8568952" cy="48957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7685"/>
                <a:gridCol w="3424559"/>
                <a:gridCol w="3176708"/>
              </a:tblGrid>
              <a:tr h="2104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FÁRMACOS</a:t>
                      </a:r>
                      <a:endParaRPr lang="es-E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DOSIS</a:t>
                      </a:r>
                      <a:endParaRPr lang="es-E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OBSERVACIONES</a:t>
                      </a:r>
                      <a:endParaRPr lang="es-E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</a:tr>
              <a:tr h="210421"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BETABLOQUEANTES</a:t>
                      </a:r>
                      <a:endParaRPr lang="es-E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72540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400" dirty="0" err="1">
                          <a:effectLst/>
                        </a:rPr>
                        <a:t>Propranolol</a:t>
                      </a:r>
                      <a:endParaRPr lang="es-E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- Dosis inicial: 20-40 mg/12 h </a:t>
                      </a:r>
                      <a:r>
                        <a:rPr lang="es-ES" sz="1200" dirty="0" smtClean="0">
                          <a:effectLst/>
                        </a:rPr>
                        <a:t>aumentando </a:t>
                      </a:r>
                      <a:r>
                        <a:rPr lang="es-ES" sz="1200" dirty="0">
                          <a:effectLst/>
                        </a:rPr>
                        <a:t>20 mg dos veces al día cada 1-2 semanas hasta dosis tolerada (80-160 mg/día</a:t>
                      </a:r>
                      <a:r>
                        <a:rPr lang="es-ES" sz="1200" dirty="0" smtClean="0">
                          <a:effectLst/>
                        </a:rPr>
                        <a:t>)</a:t>
                      </a:r>
                      <a:endParaRPr lang="es-ES" sz="1200" dirty="0">
                        <a:effectLst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Utilidad: menores de 60 años con enfermedad cardiovascular concomitante.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877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400" dirty="0" err="1">
                          <a:effectLst/>
                        </a:rPr>
                        <a:t>Metoprolol</a:t>
                      </a:r>
                      <a:endParaRPr lang="es-E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- Dosis inicial: 25-50 mg/12 </a:t>
                      </a:r>
                      <a:r>
                        <a:rPr lang="es-ES" sz="1200" dirty="0" smtClean="0">
                          <a:effectLst/>
                        </a:rPr>
                        <a:t>h hasta 100-200mg/día</a:t>
                      </a:r>
                      <a:endParaRPr lang="es-ES" sz="1200" dirty="0">
                        <a:effectLst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10421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ANTIDEPRESIVOS</a:t>
                      </a:r>
                      <a:endParaRPr lang="es-E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61009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400" dirty="0" err="1">
                          <a:effectLst/>
                        </a:rPr>
                        <a:t>Amitriptilina</a:t>
                      </a:r>
                      <a:endParaRPr lang="es-E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- Dosis inicial: 10 mg por la noche, aumentando 10 mg cada 1-2 semanas hasta 25-150 mg/día</a:t>
                      </a:r>
                      <a:endParaRPr lang="es-E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Utilidad: insomnio, depresión o trastornos del humor. Si no se tolera utilizar otro menos sedante </a:t>
                      </a:r>
                      <a:endParaRPr lang="es-E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951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400" dirty="0" err="1">
                          <a:effectLst/>
                        </a:rPr>
                        <a:t>Venlafaxina</a:t>
                      </a:r>
                      <a:endParaRPr lang="es-E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- Dosis inicial: 37,5 mg aumentando hasta 75-150 mg/día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Menos sedante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Efectos adversos de tipo anticolinérgico (boca seca y somnolencia)</a:t>
                      </a:r>
                      <a:endParaRPr lang="es-ES" sz="120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</a:tr>
              <a:tr h="210421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ANTIEPILÉPTICOS </a:t>
                      </a:r>
                      <a:r>
                        <a:rPr lang="es-ES" sz="1400" baseline="30000" dirty="0">
                          <a:effectLst/>
                        </a:rPr>
                        <a:t>(*)</a:t>
                      </a:r>
                      <a:endParaRPr lang="es-E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8175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400" dirty="0" err="1">
                          <a:effectLst/>
                        </a:rPr>
                        <a:t>Topiramato</a:t>
                      </a:r>
                      <a:endParaRPr lang="es-E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>
                          <a:effectLst/>
                        </a:rPr>
                        <a:t>- Dosis </a:t>
                      </a:r>
                      <a:r>
                        <a:rPr lang="es-ES" sz="1200" dirty="0" smtClean="0">
                          <a:effectLst/>
                        </a:rPr>
                        <a:t>inicial</a:t>
                      </a:r>
                      <a:r>
                        <a:rPr lang="es-ES" sz="1200" baseline="0" dirty="0" smtClean="0">
                          <a:effectLst/>
                        </a:rPr>
                        <a:t> </a:t>
                      </a:r>
                      <a:r>
                        <a:rPr lang="es-ES" sz="1200" dirty="0" smtClean="0">
                          <a:effectLst/>
                        </a:rPr>
                        <a:t>15-25 </a:t>
                      </a:r>
                      <a:r>
                        <a:rPr lang="es-ES" sz="1200" dirty="0">
                          <a:effectLst/>
                        </a:rPr>
                        <a:t>mg al acostarse, aumentando </a:t>
                      </a:r>
                      <a:r>
                        <a:rPr lang="es-ES" sz="1200" dirty="0" smtClean="0">
                          <a:effectLst/>
                        </a:rPr>
                        <a:t>15-25</a:t>
                      </a:r>
                      <a:r>
                        <a:rPr lang="es-ES" sz="1200" baseline="0" dirty="0" smtClean="0">
                          <a:effectLst/>
                        </a:rPr>
                        <a:t> </a:t>
                      </a:r>
                      <a:r>
                        <a:rPr lang="es-ES" sz="1200" dirty="0" smtClean="0">
                          <a:effectLst/>
                        </a:rPr>
                        <a:t>mg/día</a:t>
                      </a:r>
                      <a:endParaRPr lang="es-ES" sz="12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baseline="0" dirty="0" smtClean="0">
                          <a:effectLst/>
                        </a:rPr>
                        <a:t> </a:t>
                      </a:r>
                      <a:r>
                        <a:rPr lang="es-ES" sz="1200" dirty="0" smtClean="0">
                          <a:effectLst/>
                        </a:rPr>
                        <a:t>cada </a:t>
                      </a:r>
                      <a:r>
                        <a:rPr lang="es-ES" sz="1200" dirty="0">
                          <a:effectLst/>
                        </a:rPr>
                        <a:t>semana, según se tolere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- Dosis máxima: 100 mg/día</a:t>
                      </a:r>
                      <a:endParaRPr lang="es-E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En pacientes que no han respondido, al menos, a un tratamiento preventivo. </a:t>
                      </a:r>
                      <a:r>
                        <a:rPr lang="es-ES" sz="1200" dirty="0" smtClean="0">
                          <a:effectLst/>
                        </a:rPr>
                        <a:t>Las </a:t>
                      </a:r>
                      <a:r>
                        <a:rPr lang="es-ES" sz="1200" dirty="0">
                          <a:effectLst/>
                        </a:rPr>
                        <a:t>mujeres en edad fértil deben ser advertidas de que deben utilizar un método anticonceptivo</a:t>
                      </a:r>
                      <a:endParaRPr lang="es-ES" sz="12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</a:tr>
              <a:tr h="210421"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OTROS</a:t>
                      </a:r>
                      <a:endParaRPr lang="es-E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104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Ácido </a:t>
                      </a:r>
                      <a:r>
                        <a:rPr lang="es-ES" sz="1400" dirty="0" err="1">
                          <a:effectLst/>
                        </a:rPr>
                        <a:t>valproico</a:t>
                      </a:r>
                      <a:endParaRPr lang="es-E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s-ES" sz="1200" dirty="0" smtClean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200" dirty="0" smtClean="0">
                          <a:effectLst/>
                        </a:rPr>
                        <a:t>Amplio </a:t>
                      </a:r>
                      <a:r>
                        <a:rPr lang="es-ES" sz="1200" dirty="0">
                          <a:effectLst/>
                        </a:rPr>
                        <a:t>uso pero escasa evidencia para su uso</a:t>
                      </a:r>
                      <a:endParaRPr lang="es-ES" sz="12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</a:tr>
              <a:tr h="2104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400" dirty="0" err="1">
                          <a:effectLst/>
                        </a:rPr>
                        <a:t>Candesartán</a:t>
                      </a:r>
                      <a:endParaRPr lang="es-E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104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400" dirty="0" err="1">
                          <a:effectLst/>
                        </a:rPr>
                        <a:t>Flunarizina</a:t>
                      </a:r>
                      <a:endParaRPr lang="es-E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467544" y="-315416"/>
            <a:ext cx="8229600" cy="1143000"/>
          </a:xfrm>
        </p:spPr>
        <p:txBody>
          <a:bodyPr/>
          <a:lstStyle/>
          <a:p>
            <a:r>
              <a:rPr lang="es-ES" sz="3600" dirty="0" smtClean="0"/>
              <a:t>TRATAMIENTO PREVENTIVO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396764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s-ES" sz="4000" dirty="0" smtClean="0">
                <a:solidFill>
                  <a:schemeClr val="tx2"/>
                </a:solidFill>
                <a:latin typeface="Arial Black" pitchFamily="34" charset="0"/>
              </a:rPr>
              <a:t>Sumario</a:t>
            </a:r>
            <a:endParaRPr lang="es-ES" sz="40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67544" y="1052736"/>
            <a:ext cx="8280920" cy="403244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518BE1"/>
            </a:solidFill>
            <a:miter lim="800000"/>
            <a:headEnd/>
            <a:tailEnd/>
          </a:ln>
        </p:spPr>
        <p:txBody>
          <a:bodyPr/>
          <a:lstStyle/>
          <a:p>
            <a:pPr>
              <a:buClr>
                <a:schemeClr val="bg1"/>
              </a:buClr>
            </a:pPr>
            <a:r>
              <a:rPr lang="es-ES" sz="2400" cap="all" dirty="0" smtClean="0">
                <a:solidFill>
                  <a:schemeClr val="bg1"/>
                </a:solidFill>
              </a:rPr>
              <a:t>INTRODUCCIÓN</a:t>
            </a:r>
          </a:p>
          <a:p>
            <a:pPr>
              <a:buClr>
                <a:schemeClr val="bg1"/>
              </a:buClr>
            </a:pPr>
            <a:r>
              <a:rPr lang="es-ES" sz="2400" cap="all" dirty="0" smtClean="0">
                <a:solidFill>
                  <a:schemeClr val="bg1"/>
                </a:solidFill>
              </a:rPr>
              <a:t>DIAGNÓSTICO </a:t>
            </a:r>
          </a:p>
          <a:p>
            <a:pPr>
              <a:buClr>
                <a:schemeClr val="bg1"/>
              </a:buClr>
            </a:pPr>
            <a:r>
              <a:rPr lang="es-ES" sz="2400" cap="all" dirty="0" smtClean="0">
                <a:solidFill>
                  <a:schemeClr val="bg1"/>
                </a:solidFill>
              </a:rPr>
              <a:t>TRATAMIENTO</a:t>
            </a:r>
            <a:endParaRPr lang="es-ES" sz="2400" cap="all" dirty="0">
              <a:solidFill>
                <a:schemeClr val="bg1"/>
              </a:solidFill>
            </a:endParaRPr>
          </a:p>
          <a:p>
            <a:pPr lvl="1" indent="-342900">
              <a:buClr>
                <a:schemeClr val="bg1"/>
              </a:buClr>
              <a:buFontTx/>
              <a:buChar char="-"/>
            </a:pPr>
            <a:r>
              <a:rPr lang="es-ES" sz="2000" cap="all" dirty="0" smtClean="0">
                <a:solidFill>
                  <a:schemeClr val="bg1"/>
                </a:solidFill>
              </a:rPr>
              <a:t>TRATAMIENTO AGUDO</a:t>
            </a:r>
          </a:p>
          <a:p>
            <a:pPr marL="685800" lvl="1">
              <a:buClr>
                <a:schemeClr val="bg1"/>
              </a:buClr>
              <a:buFontTx/>
              <a:buChar char="-"/>
            </a:pPr>
            <a:r>
              <a:rPr lang="es-ES" sz="1600" cap="all" dirty="0" smtClean="0">
                <a:solidFill>
                  <a:schemeClr val="bg1"/>
                </a:solidFill>
              </a:rPr>
              <a:t>  </a:t>
            </a:r>
            <a:r>
              <a:rPr lang="es-ES" sz="2000" cap="all" dirty="0" smtClean="0">
                <a:solidFill>
                  <a:schemeClr val="bg1"/>
                </a:solidFill>
              </a:rPr>
              <a:t>TRATAMIENTO PREVENTIVO</a:t>
            </a:r>
          </a:p>
          <a:p>
            <a:pPr>
              <a:buClr>
                <a:schemeClr val="bg1"/>
              </a:buClr>
            </a:pPr>
            <a:r>
              <a:rPr lang="es-ES" sz="2400" cap="all" dirty="0" smtClean="0">
                <a:solidFill>
                  <a:schemeClr val="bg1"/>
                </a:solidFill>
              </a:rPr>
              <a:t>TRATAMIENTO </a:t>
            </a:r>
            <a:r>
              <a:rPr lang="es-ES" sz="2400" cap="all" dirty="0">
                <a:solidFill>
                  <a:schemeClr val="bg1"/>
                </a:solidFill>
              </a:rPr>
              <a:t>DE LA MIGRAÑA EN EL EMBARAZO </a:t>
            </a:r>
            <a:endParaRPr lang="es-ES" sz="2400" cap="all" dirty="0" smtClean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</a:pPr>
            <a:r>
              <a:rPr lang="es-ES" sz="2400" cap="all" dirty="0" smtClean="0">
                <a:solidFill>
                  <a:schemeClr val="bg1"/>
                </a:solidFill>
              </a:rPr>
              <a:t>TRATAMIENTO </a:t>
            </a:r>
            <a:r>
              <a:rPr lang="es-ES" sz="2400" cap="all" dirty="0">
                <a:solidFill>
                  <a:schemeClr val="bg1"/>
                </a:solidFill>
              </a:rPr>
              <a:t>DE LA MIGRAÑA EN NIÑOS Y </a:t>
            </a:r>
            <a:r>
              <a:rPr lang="es-ES" sz="2400" cap="all" dirty="0" smtClean="0">
                <a:solidFill>
                  <a:schemeClr val="bg1"/>
                </a:solidFill>
              </a:rPr>
              <a:t>ADOLESCENTES</a:t>
            </a:r>
          </a:p>
          <a:p>
            <a:pPr>
              <a:buClr>
                <a:schemeClr val="bg1"/>
              </a:buClr>
            </a:pPr>
            <a:r>
              <a:rPr lang="es-ES" sz="2400" cap="all" dirty="0" smtClean="0">
                <a:solidFill>
                  <a:schemeClr val="bg1"/>
                </a:solidFill>
              </a:rPr>
              <a:t>CEFALEA </a:t>
            </a:r>
            <a:r>
              <a:rPr lang="es-ES" sz="2400" cap="all" dirty="0">
                <a:solidFill>
                  <a:schemeClr val="bg1"/>
                </a:solidFill>
              </a:rPr>
              <a:t>POR ABUSO DE FÁRMACOS</a:t>
            </a:r>
            <a:endParaRPr lang="es-ES" sz="2400" dirty="0" smtClean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</a:pPr>
            <a:endParaRPr lang="es-ES" sz="2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052736"/>
          </a:xfrm>
        </p:spPr>
        <p:txBody>
          <a:bodyPr/>
          <a:lstStyle/>
          <a:p>
            <a:r>
              <a:rPr lang="es-ES" sz="3600" dirty="0" smtClean="0"/>
              <a:t>TRATAMIENTO PREVENTIVO HOSPITALARIO</a:t>
            </a:r>
            <a:endParaRPr lang="es-ES" sz="3600" dirty="0"/>
          </a:p>
        </p:txBody>
      </p:sp>
      <p:sp>
        <p:nvSpPr>
          <p:cNvPr id="4" name="3 Rectángulo"/>
          <p:cNvSpPr/>
          <p:nvPr/>
        </p:nvSpPr>
        <p:spPr>
          <a:xfrm>
            <a:off x="179512" y="1052736"/>
            <a:ext cx="8964488" cy="452431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buClr>
                <a:schemeClr val="accent1"/>
              </a:buClr>
            </a:pPr>
            <a:r>
              <a:rPr lang="es-ES" sz="1800" dirty="0">
                <a:solidFill>
                  <a:schemeClr val="tx2"/>
                </a:solidFill>
                <a:latin typeface="Arial Black" pitchFamily="34" charset="0"/>
              </a:rPr>
              <a:t>Toxina botulínica </a:t>
            </a:r>
            <a:r>
              <a:rPr lang="es-ES" sz="1800" dirty="0" smtClean="0">
                <a:solidFill>
                  <a:schemeClr val="tx2"/>
                </a:solidFill>
                <a:latin typeface="Arial Black" pitchFamily="34" charset="0"/>
              </a:rPr>
              <a:t>A</a:t>
            </a:r>
          </a:p>
          <a:p>
            <a:pPr>
              <a:buClr>
                <a:schemeClr val="accent1"/>
              </a:buClr>
            </a:pPr>
            <a:endParaRPr lang="es-ES" sz="1800" dirty="0">
              <a:solidFill>
                <a:schemeClr val="tx2"/>
              </a:solidFill>
              <a:latin typeface="Arial Black" pitchFamily="34" charset="0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1800" b="1" dirty="0" smtClean="0">
                <a:latin typeface="+mj-lt"/>
              </a:rPr>
              <a:t>Indicación</a:t>
            </a:r>
            <a:r>
              <a:rPr lang="es-ES" sz="1800" dirty="0" smtClean="0">
                <a:latin typeface="+mj-lt"/>
              </a:rPr>
              <a:t>: alivio </a:t>
            </a:r>
            <a:r>
              <a:rPr lang="es-ES" sz="1800" dirty="0">
                <a:latin typeface="+mj-lt"/>
              </a:rPr>
              <a:t>de los síntomas en los adultos que cumplen los criterios de migraña crónica </a:t>
            </a:r>
            <a:r>
              <a:rPr lang="es-ES" sz="1800" dirty="0" smtClean="0">
                <a:latin typeface="+mj-lt"/>
              </a:rPr>
              <a:t>en pacientes </a:t>
            </a:r>
            <a:r>
              <a:rPr lang="es-ES" sz="1800" dirty="0">
                <a:latin typeface="+mj-lt"/>
              </a:rPr>
              <a:t>que no han respondido adecuadamente o que son intolerantes a los medicamentos profilácticos. </a:t>
            </a:r>
            <a:endParaRPr lang="es-ES" sz="18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18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1800" dirty="0">
                <a:latin typeface="+mj-lt"/>
              </a:rPr>
              <a:t>S</a:t>
            </a:r>
            <a:r>
              <a:rPr lang="es-ES" sz="1800" dirty="0" smtClean="0">
                <a:latin typeface="+mj-lt"/>
              </a:rPr>
              <a:t>e </a:t>
            </a:r>
            <a:r>
              <a:rPr lang="es-ES" sz="1800" dirty="0">
                <a:latin typeface="+mj-lt"/>
              </a:rPr>
              <a:t>administra mediante inyecciones</a:t>
            </a:r>
            <a:r>
              <a:rPr lang="es-ES" sz="1800" b="1" dirty="0">
                <a:latin typeface="+mj-lt"/>
              </a:rPr>
              <a:t> intramusculares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smtClean="0">
                <a:latin typeface="+mj-lt"/>
              </a:rPr>
              <a:t>cada </a:t>
            </a:r>
            <a:r>
              <a:rPr lang="es-ES" sz="1800" dirty="0">
                <a:latin typeface="+mj-lt"/>
              </a:rPr>
              <a:t>3 meses </a:t>
            </a:r>
            <a:r>
              <a:rPr lang="es-ES" sz="1800" dirty="0" smtClean="0">
                <a:latin typeface="+mj-lt"/>
              </a:rPr>
              <a:t>en puntos </a:t>
            </a:r>
            <a:r>
              <a:rPr lang="es-ES" sz="1800" dirty="0">
                <a:latin typeface="+mj-lt"/>
              </a:rPr>
              <a:t>de la cabeza y el cuello. </a:t>
            </a:r>
            <a:endParaRPr lang="es-ES" sz="18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18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j-lt"/>
              </a:rPr>
              <a:t>En </a:t>
            </a:r>
            <a:r>
              <a:rPr lang="es-ES" sz="1800" dirty="0">
                <a:latin typeface="+mj-lt"/>
              </a:rPr>
              <a:t>prevención n</a:t>
            </a:r>
            <a:r>
              <a:rPr lang="es-ES" sz="1800" dirty="0" smtClean="0">
                <a:latin typeface="+mj-lt"/>
              </a:rPr>
              <a:t>o </a:t>
            </a:r>
            <a:r>
              <a:rPr lang="es-ES" sz="1800" dirty="0">
                <a:latin typeface="+mj-lt"/>
              </a:rPr>
              <a:t>ha mostrado diferencias </a:t>
            </a:r>
            <a:r>
              <a:rPr lang="es-ES" sz="1800" dirty="0" smtClean="0">
                <a:latin typeface="+mj-lt"/>
              </a:rPr>
              <a:t>frente </a:t>
            </a:r>
            <a:r>
              <a:rPr lang="es-ES" sz="1800" dirty="0">
                <a:latin typeface="+mj-lt"/>
              </a:rPr>
              <a:t>a </a:t>
            </a:r>
            <a:r>
              <a:rPr lang="es-ES" sz="1800" dirty="0" err="1">
                <a:latin typeface="+mj-lt"/>
              </a:rPr>
              <a:t>topiramato</a:t>
            </a:r>
            <a:r>
              <a:rPr lang="es-ES" sz="1800" dirty="0">
                <a:latin typeface="+mj-lt"/>
              </a:rPr>
              <a:t> o </a:t>
            </a:r>
            <a:r>
              <a:rPr lang="es-ES" sz="1800" dirty="0" err="1" smtClean="0">
                <a:latin typeface="+mj-lt"/>
              </a:rPr>
              <a:t>valproato</a:t>
            </a:r>
            <a:r>
              <a:rPr lang="es-ES" sz="1800" dirty="0" smtClean="0">
                <a:latin typeface="+mj-lt"/>
              </a:rPr>
              <a:t>. </a:t>
            </a:r>
          </a:p>
          <a:p>
            <a:pPr>
              <a:buClr>
                <a:schemeClr val="accent1"/>
              </a:buClr>
            </a:pPr>
            <a:endParaRPr lang="es-ES" sz="18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j-lt"/>
              </a:rPr>
              <a:t>En </a:t>
            </a:r>
            <a:r>
              <a:rPr lang="es-ES" sz="1800" dirty="0">
                <a:latin typeface="+mj-lt"/>
              </a:rPr>
              <a:t>migraña crónica ha demostrado reducir el número de días con migraña en dos días al mes frente a placebo, pero no ha demostrado reducir el número de </a:t>
            </a:r>
            <a:r>
              <a:rPr lang="es-ES" sz="1800" dirty="0" smtClean="0">
                <a:latin typeface="+mj-lt"/>
              </a:rPr>
              <a:t>crisis/mes. 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18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j-lt"/>
              </a:rPr>
              <a:t>Los </a:t>
            </a:r>
            <a:r>
              <a:rPr lang="es-ES" sz="1800" b="1" dirty="0">
                <a:latin typeface="+mj-lt"/>
              </a:rPr>
              <a:t>efectos adversos </a:t>
            </a:r>
            <a:r>
              <a:rPr lang="es-ES" sz="1800" dirty="0">
                <a:latin typeface="+mj-lt"/>
              </a:rPr>
              <a:t>son ligeramente más frecuentes que con placebo, siendo los más comunes caída del párpado y debilidad </a:t>
            </a:r>
            <a:r>
              <a:rPr lang="es-ES" sz="1800" dirty="0" smtClean="0">
                <a:latin typeface="+mj-lt"/>
              </a:rPr>
              <a:t>muscular.</a:t>
            </a:r>
          </a:p>
        </p:txBody>
      </p:sp>
    </p:spTree>
    <p:extLst>
      <p:ext uri="{BB962C8B-B14F-4D97-AF65-F5344CB8AC3E}">
        <p14:creationId xmlns:p14="http://schemas.microsoft.com/office/powerpoint/2010/main" val="381947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1248" y="-14064"/>
            <a:ext cx="8229600" cy="1143000"/>
          </a:xfrm>
        </p:spPr>
        <p:txBody>
          <a:bodyPr/>
          <a:lstStyle/>
          <a:p>
            <a:r>
              <a:rPr lang="es-ES" sz="3600" dirty="0" smtClean="0"/>
              <a:t>TRATAMIENTO PREVENTIVO HOSPITALARIO</a:t>
            </a:r>
            <a:endParaRPr lang="es-ES" sz="3600" dirty="0"/>
          </a:p>
        </p:txBody>
      </p:sp>
      <p:sp>
        <p:nvSpPr>
          <p:cNvPr id="4" name="3 Rectángulo"/>
          <p:cNvSpPr/>
          <p:nvPr/>
        </p:nvSpPr>
        <p:spPr>
          <a:xfrm>
            <a:off x="10244" y="1052736"/>
            <a:ext cx="9171608" cy="452431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buClr>
                <a:schemeClr val="accent1"/>
              </a:buClr>
            </a:pPr>
            <a:r>
              <a:rPr lang="es-ES" sz="1800" dirty="0" smtClean="0">
                <a:solidFill>
                  <a:schemeClr val="tx2"/>
                </a:solidFill>
                <a:latin typeface="Arial Black" pitchFamily="34" charset="0"/>
              </a:rPr>
              <a:t>  Anticuerpos </a:t>
            </a:r>
            <a:r>
              <a:rPr lang="es-ES" sz="1800" dirty="0">
                <a:solidFill>
                  <a:schemeClr val="tx2"/>
                </a:solidFill>
                <a:latin typeface="Arial Black" pitchFamily="34" charset="0"/>
              </a:rPr>
              <a:t>monoclonales </a:t>
            </a:r>
            <a:r>
              <a:rPr lang="es-ES" sz="1800" dirty="0" smtClean="0">
                <a:solidFill>
                  <a:schemeClr val="tx2"/>
                </a:solidFill>
                <a:latin typeface="Arial Black" pitchFamily="34" charset="0"/>
              </a:rPr>
              <a:t>CGRP</a:t>
            </a:r>
          </a:p>
          <a:p>
            <a:pPr>
              <a:buClr>
                <a:schemeClr val="accent1"/>
              </a:buClr>
            </a:pPr>
            <a:endParaRPr lang="es-ES" sz="1800" dirty="0">
              <a:solidFill>
                <a:schemeClr val="tx2"/>
              </a:solidFill>
              <a:latin typeface="Arial Black" pitchFamily="34" charset="0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1800" dirty="0">
                <a:latin typeface="+mj-lt"/>
              </a:rPr>
              <a:t>E</a:t>
            </a:r>
            <a:r>
              <a:rPr lang="es-ES" sz="1800" dirty="0" smtClean="0">
                <a:latin typeface="+mj-lt"/>
              </a:rPr>
              <a:t>stá </a:t>
            </a:r>
            <a:r>
              <a:rPr lang="es-ES" sz="1800" dirty="0">
                <a:latin typeface="+mj-lt"/>
              </a:rPr>
              <a:t>prevista la comercialización </a:t>
            </a:r>
            <a:r>
              <a:rPr lang="es-ES" sz="1800" dirty="0" smtClean="0">
                <a:latin typeface="+mj-lt"/>
              </a:rPr>
              <a:t>de </a:t>
            </a:r>
            <a:r>
              <a:rPr lang="es-ES" sz="1800" b="1" dirty="0" err="1" smtClean="0">
                <a:latin typeface="+mj-lt"/>
              </a:rPr>
              <a:t>erenumab</a:t>
            </a:r>
            <a:r>
              <a:rPr lang="es-ES" sz="1800" b="1" dirty="0" smtClean="0">
                <a:latin typeface="+mj-lt"/>
              </a:rPr>
              <a:t> </a:t>
            </a:r>
            <a:r>
              <a:rPr lang="es-ES" sz="1800" b="1" dirty="0">
                <a:latin typeface="+mj-lt"/>
              </a:rPr>
              <a:t>y </a:t>
            </a:r>
            <a:r>
              <a:rPr lang="es-ES" sz="1800" b="1" dirty="0" err="1">
                <a:latin typeface="+mj-lt"/>
              </a:rPr>
              <a:t>galcanezumab</a:t>
            </a:r>
            <a:r>
              <a:rPr lang="es-ES" sz="1800" dirty="0">
                <a:latin typeface="+mj-lt"/>
              </a:rPr>
              <a:t>, con la indicación </a:t>
            </a:r>
            <a:r>
              <a:rPr lang="es-ES" sz="1800" dirty="0" smtClean="0">
                <a:latin typeface="+mj-lt"/>
              </a:rPr>
              <a:t>de </a:t>
            </a:r>
            <a:r>
              <a:rPr lang="es-ES" sz="1800" dirty="0">
                <a:latin typeface="+mj-lt"/>
              </a:rPr>
              <a:t>profilaxis de la migraña en adultos con al menos 4 días de migraña al mes</a:t>
            </a:r>
            <a:r>
              <a:rPr lang="es-ES" sz="1800" dirty="0" smtClean="0">
                <a:latin typeface="+mj-lt"/>
              </a:rPr>
              <a:t>.</a:t>
            </a:r>
            <a:r>
              <a:rPr lang="es-ES" sz="1800" dirty="0">
                <a:latin typeface="+mj-lt"/>
              </a:rPr>
              <a:t> Se administran vía </a:t>
            </a:r>
            <a:r>
              <a:rPr lang="es-ES" sz="1800" b="1" dirty="0">
                <a:latin typeface="+mj-lt"/>
              </a:rPr>
              <a:t>subcutánea</a:t>
            </a:r>
            <a:r>
              <a:rPr lang="es-ES" sz="1800" dirty="0">
                <a:latin typeface="+mj-lt"/>
              </a:rPr>
              <a:t> cada 28 días</a:t>
            </a:r>
            <a:r>
              <a:rPr lang="es-ES" sz="1800" dirty="0" smtClean="0">
                <a:latin typeface="+mj-lt"/>
              </a:rPr>
              <a:t>.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18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j-lt"/>
              </a:rPr>
              <a:t>Han demostrado reducir </a:t>
            </a:r>
            <a:r>
              <a:rPr lang="es-ES" sz="1800" dirty="0">
                <a:latin typeface="+mj-lt"/>
              </a:rPr>
              <a:t>los días con migraña en 1 </a:t>
            </a:r>
            <a:r>
              <a:rPr lang="es-ES" sz="1800" dirty="0" err="1">
                <a:latin typeface="+mj-lt"/>
              </a:rPr>
              <a:t>ó</a:t>
            </a:r>
            <a:r>
              <a:rPr lang="es-ES" sz="1800" dirty="0">
                <a:latin typeface="+mj-lt"/>
              </a:rPr>
              <a:t> 2 días al </a:t>
            </a:r>
            <a:r>
              <a:rPr lang="es-ES" sz="1800" dirty="0" smtClean="0">
                <a:latin typeface="+mj-lt"/>
              </a:rPr>
              <a:t>mes frente a placebo, </a:t>
            </a:r>
            <a:r>
              <a:rPr lang="es-ES" sz="1800" dirty="0">
                <a:latin typeface="+mj-lt"/>
              </a:rPr>
              <a:t>y </a:t>
            </a:r>
            <a:r>
              <a:rPr lang="es-ES" sz="1800" dirty="0" smtClean="0">
                <a:latin typeface="+mj-lt"/>
              </a:rPr>
              <a:t>un </a:t>
            </a:r>
            <a:r>
              <a:rPr lang="es-ES" sz="1800" dirty="0">
                <a:latin typeface="+mj-lt"/>
              </a:rPr>
              <a:t>mayor porcentaje de pacientes con reducciones mayores o iguales al 50% en la frecuencia de sus migrañas. Un porcentaje elevado (más del 50% en algún ensayo) no responden al tratamiento</a:t>
            </a:r>
            <a:r>
              <a:rPr lang="es-ES" sz="1800" dirty="0" smtClean="0">
                <a:latin typeface="+mj-lt"/>
              </a:rPr>
              <a:t>.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18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1800" dirty="0">
                <a:latin typeface="+mj-lt"/>
              </a:rPr>
              <a:t>Podrían suponer una alternativa para pacientes con migrañas intensas frecuentes que </a:t>
            </a:r>
            <a:r>
              <a:rPr lang="es-ES" sz="1800" dirty="0" smtClean="0">
                <a:latin typeface="+mj-lt"/>
              </a:rPr>
              <a:t>no toleran otros </a:t>
            </a:r>
            <a:r>
              <a:rPr lang="es-ES" sz="1800" dirty="0">
                <a:latin typeface="+mj-lt"/>
              </a:rPr>
              <a:t>tratamientos, </a:t>
            </a:r>
            <a:r>
              <a:rPr lang="es-ES" sz="1800" dirty="0" smtClean="0">
                <a:latin typeface="+mj-lt"/>
              </a:rPr>
              <a:t>sean </a:t>
            </a:r>
            <a:r>
              <a:rPr lang="es-ES" sz="1800" dirty="0">
                <a:latin typeface="+mj-lt"/>
              </a:rPr>
              <a:t>ineficaces o </a:t>
            </a:r>
            <a:r>
              <a:rPr lang="es-ES" sz="1800" dirty="0" smtClean="0">
                <a:latin typeface="+mj-lt"/>
              </a:rPr>
              <a:t>tengan </a:t>
            </a:r>
            <a:r>
              <a:rPr lang="es-ES" sz="1800" dirty="0">
                <a:latin typeface="+mj-lt"/>
              </a:rPr>
              <a:t>problemas para la administración </a:t>
            </a:r>
            <a:r>
              <a:rPr lang="es-ES" sz="1800" dirty="0" smtClean="0">
                <a:latin typeface="+mj-lt"/>
              </a:rPr>
              <a:t>oral.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18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j-lt"/>
              </a:rPr>
              <a:t>Actualmente </a:t>
            </a:r>
            <a:r>
              <a:rPr lang="es-ES" sz="1800" dirty="0">
                <a:latin typeface="+mj-lt"/>
              </a:rPr>
              <a:t>no hay suficientes datos de seguridad a largo plazo y faltan ensayos comparativos con los tratamientos de </a:t>
            </a:r>
            <a:r>
              <a:rPr lang="es-ES" sz="1800" dirty="0" smtClean="0">
                <a:latin typeface="+mj-lt"/>
              </a:rPr>
              <a:t>1ª elección.</a:t>
            </a:r>
            <a:endParaRPr lang="es-ES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5458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1234" y="123900"/>
            <a:ext cx="8229600" cy="1143000"/>
          </a:xfrm>
        </p:spPr>
        <p:txBody>
          <a:bodyPr/>
          <a:lstStyle/>
          <a:p>
            <a:r>
              <a:rPr lang="es-ES" sz="3600" dirty="0" smtClean="0"/>
              <a:t>PROFILAXIS DE LA MIGRAÑA MENSTRUAL</a:t>
            </a:r>
            <a:endParaRPr lang="es-ES" sz="3600" dirty="0"/>
          </a:p>
        </p:txBody>
      </p:sp>
      <p:sp>
        <p:nvSpPr>
          <p:cNvPr id="4" name="3 Rectángulo"/>
          <p:cNvSpPr/>
          <p:nvPr/>
        </p:nvSpPr>
        <p:spPr>
          <a:xfrm>
            <a:off x="218976" y="1268760"/>
            <a:ext cx="8694116" cy="409342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>
                <a:latin typeface="+mj-lt"/>
              </a:rPr>
              <a:t>La </a:t>
            </a:r>
            <a:r>
              <a:rPr lang="es-ES" sz="2000" b="1" dirty="0">
                <a:latin typeface="+mj-lt"/>
              </a:rPr>
              <a:t>caída de estrógenos </a:t>
            </a:r>
            <a:r>
              <a:rPr lang="es-ES" sz="2000" dirty="0">
                <a:latin typeface="+mj-lt"/>
              </a:rPr>
              <a:t>justo antes de la menstruación puede desencadenar migraña en algunas mujeres. </a:t>
            </a: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Esta </a:t>
            </a:r>
            <a:r>
              <a:rPr lang="es-ES" sz="2000" dirty="0">
                <a:latin typeface="+mj-lt"/>
              </a:rPr>
              <a:t>migraña suele ser </a:t>
            </a:r>
            <a:r>
              <a:rPr lang="es-ES" sz="2000" b="1" dirty="0">
                <a:latin typeface="+mj-lt"/>
              </a:rPr>
              <a:t>intensa y difícil de tratar</a:t>
            </a:r>
            <a:r>
              <a:rPr lang="es-ES" sz="2000" dirty="0">
                <a:latin typeface="+mj-lt"/>
              </a:rPr>
              <a:t>. </a:t>
            </a: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 smtClean="0">
              <a:latin typeface="+mj-lt"/>
            </a:endParaRPr>
          </a:p>
          <a:p>
            <a:pPr marL="342900" lvl="1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Para </a:t>
            </a:r>
            <a:r>
              <a:rPr lang="es-ES" sz="2000" dirty="0">
                <a:latin typeface="+mj-lt"/>
              </a:rPr>
              <a:t>su </a:t>
            </a:r>
            <a:r>
              <a:rPr lang="es-ES" sz="2000" b="1" dirty="0">
                <a:latin typeface="+mj-lt"/>
              </a:rPr>
              <a:t>prevención</a:t>
            </a:r>
            <a:r>
              <a:rPr lang="es-ES" sz="2000" dirty="0">
                <a:latin typeface="+mj-lt"/>
              </a:rPr>
              <a:t>, cuando los ciclos son regulares, se puede </a:t>
            </a:r>
            <a:r>
              <a:rPr lang="es-ES" sz="2000" dirty="0" smtClean="0">
                <a:latin typeface="+mj-lt"/>
              </a:rPr>
              <a:t>utilizar (desde </a:t>
            </a:r>
            <a:r>
              <a:rPr lang="es-ES" sz="2000" dirty="0">
                <a:latin typeface="+mj-lt"/>
              </a:rPr>
              <a:t>dos días antes hasta tres días después de la </a:t>
            </a:r>
            <a:r>
              <a:rPr lang="es-ES" sz="2000" dirty="0" smtClean="0">
                <a:latin typeface="+mj-lt"/>
              </a:rPr>
              <a:t>menstruación):</a:t>
            </a: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s-ES" sz="2000" dirty="0" err="1" smtClean="0">
                <a:latin typeface="+mj-lt"/>
              </a:rPr>
              <a:t>frovatriptán</a:t>
            </a:r>
            <a:r>
              <a:rPr lang="es-ES" sz="2000" dirty="0" smtClean="0">
                <a:latin typeface="+mj-lt"/>
              </a:rPr>
              <a:t> (2,5 </a:t>
            </a:r>
            <a:r>
              <a:rPr lang="es-ES" sz="2000" dirty="0">
                <a:latin typeface="+mj-lt"/>
              </a:rPr>
              <a:t>mg dos veces al </a:t>
            </a:r>
            <a:r>
              <a:rPr lang="es-ES" sz="2000" dirty="0" smtClean="0">
                <a:latin typeface="+mj-lt"/>
              </a:rPr>
              <a:t>día)</a:t>
            </a: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s-ES" sz="2000" dirty="0" err="1" smtClean="0">
                <a:latin typeface="+mj-lt"/>
              </a:rPr>
              <a:t>zolmitriptán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>
                <a:latin typeface="+mj-lt"/>
              </a:rPr>
              <a:t>(2,5 mg tres veces al día) </a:t>
            </a: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s-ES" sz="2000" dirty="0" err="1" smtClean="0">
                <a:latin typeface="+mj-lt"/>
              </a:rPr>
              <a:t>naratriptán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>
                <a:latin typeface="+mj-lt"/>
              </a:rPr>
              <a:t>(2,5 mg dos veces al </a:t>
            </a:r>
            <a:r>
              <a:rPr lang="es-ES" sz="2000" dirty="0" smtClean="0">
                <a:latin typeface="+mj-lt"/>
              </a:rPr>
              <a:t>día)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Riesgo de </a:t>
            </a:r>
            <a:r>
              <a:rPr lang="es-ES" sz="2000" dirty="0">
                <a:latin typeface="+mj-lt"/>
              </a:rPr>
              <a:t>desarrollar migraña por abuso de medicamentos </a:t>
            </a:r>
            <a:r>
              <a:rPr lang="es-ES" sz="2000" dirty="0" smtClean="0">
                <a:latin typeface="+mj-lt"/>
              </a:rPr>
              <a:t> si se utilizan </a:t>
            </a:r>
            <a:r>
              <a:rPr lang="es-ES" sz="2000" dirty="0" err="1">
                <a:latin typeface="+mj-lt"/>
              </a:rPr>
              <a:t>triptanes</a:t>
            </a:r>
            <a:r>
              <a:rPr lang="es-ES" sz="2000" dirty="0">
                <a:latin typeface="+mj-lt"/>
              </a:rPr>
              <a:t> fuera del periodo </a:t>
            </a:r>
            <a:r>
              <a:rPr lang="es-ES" sz="2000" dirty="0" smtClean="0">
                <a:latin typeface="+mj-lt"/>
              </a:rPr>
              <a:t>menstrual.</a:t>
            </a:r>
            <a:endParaRPr lang="es-E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61078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-99392"/>
            <a:ext cx="8964488" cy="1143000"/>
          </a:xfrm>
        </p:spPr>
        <p:txBody>
          <a:bodyPr/>
          <a:lstStyle/>
          <a:p>
            <a:r>
              <a:rPr lang="es-ES" sz="3600" dirty="0" smtClean="0"/>
              <a:t>TRATAMIENTO EN EL EMBARAZO</a:t>
            </a:r>
            <a:endParaRPr lang="es-ES" sz="3600" dirty="0"/>
          </a:p>
        </p:txBody>
      </p:sp>
      <p:sp>
        <p:nvSpPr>
          <p:cNvPr id="4" name="3 Rectángulo"/>
          <p:cNvSpPr/>
          <p:nvPr/>
        </p:nvSpPr>
        <p:spPr>
          <a:xfrm>
            <a:off x="179512" y="908720"/>
            <a:ext cx="8694116" cy="440120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b="1" dirty="0" smtClean="0">
                <a:latin typeface="+mj-lt"/>
              </a:rPr>
              <a:t>Paracetamol</a:t>
            </a:r>
            <a:r>
              <a:rPr lang="es-ES" sz="2000" dirty="0" smtClean="0">
                <a:latin typeface="+mj-lt"/>
              </a:rPr>
              <a:t> es el fármaco de </a:t>
            </a:r>
            <a:r>
              <a:rPr lang="es-ES" sz="2000" dirty="0">
                <a:latin typeface="+mj-lt"/>
              </a:rPr>
              <a:t>primera elección </a:t>
            </a:r>
            <a:r>
              <a:rPr lang="es-ES" sz="2000" dirty="0" smtClean="0">
                <a:latin typeface="+mj-lt"/>
              </a:rPr>
              <a:t>en </a:t>
            </a:r>
            <a:r>
              <a:rPr lang="es-ES" sz="2000" dirty="0">
                <a:latin typeface="+mj-lt"/>
              </a:rPr>
              <a:t>cualquier trimestre del </a:t>
            </a:r>
            <a:r>
              <a:rPr lang="es-ES" sz="2000" dirty="0" smtClean="0">
                <a:latin typeface="+mj-lt"/>
              </a:rPr>
              <a:t>embarazo debido a su perfil de seguridad.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>
                <a:latin typeface="+mj-lt"/>
              </a:rPr>
              <a:t>El </a:t>
            </a:r>
            <a:r>
              <a:rPr lang="es-ES" sz="2000" b="1" dirty="0">
                <a:latin typeface="+mj-lt"/>
              </a:rPr>
              <a:t>ibuprofeno </a:t>
            </a:r>
            <a:r>
              <a:rPr lang="es-ES" sz="2000" dirty="0">
                <a:latin typeface="+mj-lt"/>
              </a:rPr>
              <a:t>es el AINE de elección hasta la semana 28 del embarazo; después debe </a:t>
            </a:r>
            <a:r>
              <a:rPr lang="es-ES" sz="2000" dirty="0" smtClean="0">
                <a:latin typeface="+mj-lt"/>
              </a:rPr>
              <a:t>evitarse.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b="1" dirty="0" err="1">
                <a:latin typeface="+mj-lt"/>
              </a:rPr>
              <a:t>Sumatriptán</a:t>
            </a:r>
            <a:r>
              <a:rPr lang="es-ES" sz="2000" dirty="0">
                <a:latin typeface="+mj-lt"/>
              </a:rPr>
              <a:t> y posiblemente </a:t>
            </a:r>
            <a:r>
              <a:rPr lang="es-ES" sz="2000" dirty="0" err="1">
                <a:latin typeface="+mj-lt"/>
              </a:rPr>
              <a:t>rizatriptán</a:t>
            </a:r>
            <a:r>
              <a:rPr lang="es-ES" sz="2000" dirty="0">
                <a:latin typeface="+mj-lt"/>
              </a:rPr>
              <a:t>, </a:t>
            </a:r>
            <a:r>
              <a:rPr lang="es-ES" sz="2000" dirty="0" err="1">
                <a:latin typeface="+mj-lt"/>
              </a:rPr>
              <a:t>eletriptán</a:t>
            </a:r>
            <a:r>
              <a:rPr lang="es-ES" sz="2000" dirty="0">
                <a:latin typeface="+mj-lt"/>
              </a:rPr>
              <a:t> y </a:t>
            </a:r>
            <a:r>
              <a:rPr lang="es-ES" sz="2000" dirty="0" err="1" smtClean="0">
                <a:latin typeface="+mj-lt"/>
              </a:rPr>
              <a:t>zolmitriptán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>
                <a:latin typeface="+mj-lt"/>
              </a:rPr>
              <a:t>pueden utilizarse en mujeres en cualquier trimestre del embarazo, cuando </a:t>
            </a:r>
            <a:r>
              <a:rPr lang="es-ES" sz="2000" dirty="0" smtClean="0">
                <a:latin typeface="+mj-lt"/>
              </a:rPr>
              <a:t>el </a:t>
            </a:r>
            <a:r>
              <a:rPr lang="es-ES" sz="2000" dirty="0">
                <a:latin typeface="+mj-lt"/>
              </a:rPr>
              <a:t>paracetamol o el ibuprofeno no son </a:t>
            </a:r>
            <a:r>
              <a:rPr lang="es-ES" sz="2000" dirty="0" smtClean="0">
                <a:latin typeface="+mj-lt"/>
              </a:rPr>
              <a:t>suficientes.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Importante valorar </a:t>
            </a:r>
            <a:r>
              <a:rPr lang="es-ES" sz="2000" dirty="0">
                <a:latin typeface="+mj-lt"/>
              </a:rPr>
              <a:t>una adecuada </a:t>
            </a:r>
            <a:r>
              <a:rPr lang="es-ES" sz="2000" dirty="0" smtClean="0">
                <a:latin typeface="+mj-lt"/>
              </a:rPr>
              <a:t>contracepción en mujeres en edad fértil, ya </a:t>
            </a:r>
            <a:r>
              <a:rPr lang="es-ES" sz="2000" dirty="0">
                <a:latin typeface="+mj-lt"/>
              </a:rPr>
              <a:t>que algunos de los fármacos empleados en la </a:t>
            </a:r>
            <a:r>
              <a:rPr lang="es-ES" sz="2000" b="1" dirty="0" smtClean="0">
                <a:latin typeface="+mj-lt"/>
              </a:rPr>
              <a:t>prevención </a:t>
            </a:r>
            <a:r>
              <a:rPr lang="es-ES" sz="2000" dirty="0" smtClean="0">
                <a:latin typeface="+mj-lt"/>
              </a:rPr>
              <a:t>tienen </a:t>
            </a:r>
            <a:r>
              <a:rPr lang="es-ES" sz="2000" dirty="0">
                <a:latin typeface="+mj-lt"/>
              </a:rPr>
              <a:t>riesgos </a:t>
            </a:r>
            <a:r>
              <a:rPr lang="es-ES" sz="2000" dirty="0" err="1">
                <a:latin typeface="+mj-lt"/>
              </a:rPr>
              <a:t>teratogénicos</a:t>
            </a:r>
            <a:r>
              <a:rPr lang="es-ES" sz="2000" dirty="0">
                <a:latin typeface="+mj-lt"/>
              </a:rPr>
              <a:t> o pueden causar daños al </a:t>
            </a:r>
            <a:r>
              <a:rPr lang="es-ES" sz="2000" dirty="0" smtClean="0">
                <a:latin typeface="+mj-lt"/>
              </a:rPr>
              <a:t>feto. Opciones razonables son </a:t>
            </a:r>
            <a:r>
              <a:rPr lang="es-ES" sz="2000" b="1" dirty="0" err="1" smtClean="0">
                <a:latin typeface="+mj-lt"/>
              </a:rPr>
              <a:t>verapamilo</a:t>
            </a:r>
            <a:r>
              <a:rPr lang="es-ES" sz="2000" b="1" dirty="0" smtClean="0">
                <a:latin typeface="+mj-lt"/>
              </a:rPr>
              <a:t> o </a:t>
            </a:r>
            <a:r>
              <a:rPr lang="es-ES" sz="2000" b="1" dirty="0" err="1" smtClean="0">
                <a:latin typeface="+mj-lt"/>
              </a:rPr>
              <a:t>flunarizina</a:t>
            </a:r>
            <a:r>
              <a:rPr lang="es-ES" sz="2000" dirty="0" smtClean="0">
                <a:latin typeface="+mj-lt"/>
              </a:rPr>
              <a:t>.</a:t>
            </a:r>
            <a:endParaRPr lang="es-E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2661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es-ES" sz="3600" dirty="0" smtClean="0"/>
              <a:t>TRATAMIENTO EN NIÑOS Y ADOLESCENTES</a:t>
            </a:r>
            <a:endParaRPr lang="es-ES" sz="3600" dirty="0"/>
          </a:p>
        </p:txBody>
      </p:sp>
      <p:sp>
        <p:nvSpPr>
          <p:cNvPr id="4" name="3 Rectángulo"/>
          <p:cNvSpPr/>
          <p:nvPr/>
        </p:nvSpPr>
        <p:spPr>
          <a:xfrm>
            <a:off x="101600" y="1076028"/>
            <a:ext cx="9036496" cy="409342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>
                <a:latin typeface="+mj-lt"/>
              </a:rPr>
              <a:t>La migraña en los niños tiene relativamente </a:t>
            </a:r>
            <a:r>
              <a:rPr lang="es-ES" sz="2000" b="1" dirty="0">
                <a:latin typeface="+mj-lt"/>
              </a:rPr>
              <a:t>buen pronóstico</a:t>
            </a:r>
            <a:r>
              <a:rPr lang="es-ES" sz="2000" dirty="0">
                <a:latin typeface="+mj-lt"/>
              </a:rPr>
              <a:t>. </a:t>
            </a: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>
                <a:latin typeface="+mj-lt"/>
              </a:rPr>
              <a:t>Es importante aportar </a:t>
            </a:r>
            <a:r>
              <a:rPr lang="es-ES" sz="2000" b="1" dirty="0">
                <a:latin typeface="+mj-lt"/>
              </a:rPr>
              <a:t>información</a:t>
            </a:r>
            <a:r>
              <a:rPr lang="es-ES" sz="2000" dirty="0">
                <a:latin typeface="+mj-lt"/>
              </a:rPr>
              <a:t> al niño y a la familia sobre la migraña. Puede ser útil llevar un calendario de las cefaleas para identificar y evitar si es posible los factores desencadenantes, reconocer las características de las crisis y ayudar a evaluar la efectividad del tratamiento</a:t>
            </a:r>
            <a:r>
              <a:rPr lang="es-ES" sz="2000" dirty="0" smtClean="0">
                <a:latin typeface="+mj-lt"/>
              </a:rPr>
              <a:t>.</a:t>
            </a:r>
            <a:r>
              <a:rPr lang="es-ES" sz="2000" dirty="0">
                <a:latin typeface="+mj-lt"/>
              </a:rPr>
              <a:t> Durante las crisis, el niño debe descansar o dormir en una habitación oscura y tranquila con un paño frío aplicado en la frente.</a:t>
            </a:r>
          </a:p>
          <a:p>
            <a:pPr>
              <a:buClr>
                <a:schemeClr val="accent1"/>
              </a:buClr>
            </a:pPr>
            <a:endParaRPr lang="es-ES" sz="20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A </a:t>
            </a:r>
            <a:r>
              <a:rPr lang="es-ES" sz="2000" dirty="0">
                <a:latin typeface="+mj-lt"/>
              </a:rPr>
              <a:t>diferencia de los adultos, puede ser </a:t>
            </a:r>
            <a:r>
              <a:rPr lang="es-ES" sz="2000" b="1" dirty="0">
                <a:latin typeface="+mj-lt"/>
              </a:rPr>
              <a:t>bilateral </a:t>
            </a:r>
            <a:r>
              <a:rPr lang="es-ES" sz="2000" dirty="0">
                <a:latin typeface="+mj-lt"/>
              </a:rPr>
              <a:t>y a menudo generalizada y puede durar de </a:t>
            </a:r>
            <a:r>
              <a:rPr lang="es-ES" sz="2000" b="1" dirty="0">
                <a:latin typeface="+mj-lt"/>
              </a:rPr>
              <a:t>2 a 72 horas</a:t>
            </a:r>
            <a:r>
              <a:rPr lang="es-ES" sz="2000" dirty="0">
                <a:latin typeface="+mj-lt"/>
              </a:rPr>
              <a:t>. </a:t>
            </a: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La </a:t>
            </a:r>
            <a:r>
              <a:rPr lang="es-ES" sz="2000" dirty="0">
                <a:latin typeface="+mj-lt"/>
              </a:rPr>
              <a:t>prevalencia puede llegar al 2,5% en menores de 7 años y al 5% a los 10 años de edad. Aumenta durante la </a:t>
            </a:r>
            <a:r>
              <a:rPr lang="es-ES" sz="2000" dirty="0" smtClean="0">
                <a:latin typeface="+mj-lt"/>
              </a:rPr>
              <a:t>adolescencia. </a:t>
            </a:r>
          </a:p>
        </p:txBody>
      </p:sp>
    </p:spTree>
    <p:extLst>
      <p:ext uri="{BB962C8B-B14F-4D97-AF65-F5344CB8AC3E}">
        <p14:creationId xmlns:p14="http://schemas.microsoft.com/office/powerpoint/2010/main" val="1878363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es-ES" sz="3600" dirty="0" smtClean="0"/>
              <a:t>TRATAMIENTO EN NIÑOS Y ADOLESCENTES</a:t>
            </a:r>
            <a:endParaRPr lang="es-ES" sz="3600" dirty="0"/>
          </a:p>
        </p:txBody>
      </p:sp>
      <p:sp>
        <p:nvSpPr>
          <p:cNvPr id="4" name="3 Rectángulo"/>
          <p:cNvSpPr/>
          <p:nvPr/>
        </p:nvSpPr>
        <p:spPr>
          <a:xfrm>
            <a:off x="251520" y="1556792"/>
            <a:ext cx="8694116" cy="31700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Hay </a:t>
            </a:r>
            <a:r>
              <a:rPr lang="es-ES" sz="2000" b="1" dirty="0">
                <a:latin typeface="+mj-lt"/>
              </a:rPr>
              <a:t>pocos estudios </a:t>
            </a:r>
            <a:r>
              <a:rPr lang="es-ES" sz="2000" dirty="0">
                <a:latin typeface="+mj-lt"/>
              </a:rPr>
              <a:t>de calidad </a:t>
            </a:r>
            <a:r>
              <a:rPr lang="es-ES" sz="2000" b="1" dirty="0">
                <a:latin typeface="+mj-lt"/>
              </a:rPr>
              <a:t>sobre el tratamiento </a:t>
            </a:r>
            <a:r>
              <a:rPr lang="es-ES" sz="2000" dirty="0">
                <a:latin typeface="+mj-lt"/>
              </a:rPr>
              <a:t>de la migraña en esta población; por lo tanto, la mayoría de las recomendaciones se basan en la experiencia en adultos, así como en la opinión de </a:t>
            </a:r>
            <a:r>
              <a:rPr lang="es-ES" sz="2000" dirty="0" smtClean="0">
                <a:latin typeface="+mj-lt"/>
              </a:rPr>
              <a:t>expertos.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>
                <a:latin typeface="+mj-lt"/>
              </a:rPr>
              <a:t>Para el </a:t>
            </a:r>
            <a:r>
              <a:rPr lang="es-ES" sz="2000" b="1" u="sng" dirty="0">
                <a:latin typeface="+mj-lt"/>
              </a:rPr>
              <a:t>tratamiento agudo </a:t>
            </a:r>
            <a:r>
              <a:rPr lang="es-ES" sz="2000" dirty="0">
                <a:latin typeface="+mj-lt"/>
              </a:rPr>
              <a:t>se utilizan AINE, paracetamol, antieméticos o </a:t>
            </a:r>
            <a:r>
              <a:rPr lang="es-ES" sz="2000" dirty="0" err="1">
                <a:latin typeface="+mj-lt"/>
              </a:rPr>
              <a:t>triptanes</a:t>
            </a:r>
            <a:r>
              <a:rPr lang="es-ES" sz="2000" dirty="0">
                <a:latin typeface="+mj-lt"/>
              </a:rPr>
              <a:t>. </a:t>
            </a: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En </a:t>
            </a:r>
            <a:r>
              <a:rPr lang="es-ES" sz="2000" dirty="0">
                <a:latin typeface="+mj-lt"/>
              </a:rPr>
              <a:t>las </a:t>
            </a:r>
            <a:r>
              <a:rPr lang="es-ES" sz="2000" u="sng" dirty="0">
                <a:latin typeface="+mj-lt"/>
              </a:rPr>
              <a:t>migrañas leves o moderadas </a:t>
            </a:r>
            <a:r>
              <a:rPr lang="es-ES" sz="2000" dirty="0">
                <a:latin typeface="+mj-lt"/>
              </a:rPr>
              <a:t>no acompañadas por náuseas o vómitos importantes, se puede utilizar </a:t>
            </a:r>
            <a:r>
              <a:rPr lang="es-ES" sz="2000" b="1" dirty="0" smtClean="0">
                <a:latin typeface="+mj-lt"/>
              </a:rPr>
              <a:t>ibuprofeno</a:t>
            </a:r>
            <a:r>
              <a:rPr lang="es-ES" sz="2000" dirty="0" smtClean="0">
                <a:latin typeface="+mj-lt"/>
              </a:rPr>
              <a:t>. </a:t>
            </a:r>
          </a:p>
          <a:p>
            <a:pPr lvl="1">
              <a:buClr>
                <a:schemeClr val="accent1"/>
              </a:buClr>
            </a:pPr>
            <a:r>
              <a:rPr lang="es-ES" sz="2000" dirty="0" smtClean="0">
                <a:latin typeface="+mj-lt"/>
              </a:rPr>
              <a:t>Como </a:t>
            </a:r>
            <a:r>
              <a:rPr lang="es-ES" sz="2000" dirty="0">
                <a:latin typeface="+mj-lt"/>
              </a:rPr>
              <a:t>tratamiento alternativo se puede utilizar </a:t>
            </a:r>
            <a:r>
              <a:rPr lang="es-ES" sz="2000" b="1" dirty="0" smtClean="0">
                <a:latin typeface="+mj-lt"/>
              </a:rPr>
              <a:t>paracetamol</a:t>
            </a:r>
            <a:r>
              <a:rPr lang="es-ES" sz="2000" dirty="0" smtClean="0">
                <a:latin typeface="+mj-lt"/>
              </a:rPr>
              <a:t>.</a:t>
            </a:r>
            <a:endParaRPr lang="es-E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3486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3778" y="0"/>
            <a:ext cx="8229600" cy="1143000"/>
          </a:xfrm>
        </p:spPr>
        <p:txBody>
          <a:bodyPr/>
          <a:lstStyle/>
          <a:p>
            <a:r>
              <a:rPr lang="es-ES" sz="3600" dirty="0" smtClean="0"/>
              <a:t>TRATAMIENTO EN NIÑOS Y ADOLESCENTES</a:t>
            </a:r>
            <a:endParaRPr lang="es-ES" sz="3600" dirty="0"/>
          </a:p>
        </p:txBody>
      </p:sp>
      <p:sp>
        <p:nvSpPr>
          <p:cNvPr id="4" name="3 Rectángulo"/>
          <p:cNvSpPr/>
          <p:nvPr/>
        </p:nvSpPr>
        <p:spPr>
          <a:xfrm>
            <a:off x="0" y="1052736"/>
            <a:ext cx="9144000" cy="427809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>
                <a:latin typeface="+mj-lt"/>
              </a:rPr>
              <a:t>Los </a:t>
            </a:r>
            <a:r>
              <a:rPr lang="es-ES" sz="2000" b="1" dirty="0" err="1">
                <a:latin typeface="+mj-lt"/>
              </a:rPr>
              <a:t>triptanes</a:t>
            </a:r>
            <a:r>
              <a:rPr lang="es-ES" sz="2000" dirty="0">
                <a:latin typeface="+mj-lt"/>
              </a:rPr>
              <a:t> se han mostrado eficaces en niños y adolescentes pero se asocian con mayor riesgo de efectos adversos leves como </a:t>
            </a:r>
            <a:r>
              <a:rPr lang="es-ES" sz="2000" dirty="0" err="1">
                <a:latin typeface="+mj-lt"/>
              </a:rPr>
              <a:t>disgeusia</a:t>
            </a:r>
            <a:r>
              <a:rPr lang="es-ES" sz="2000" dirty="0">
                <a:latin typeface="+mj-lt"/>
              </a:rPr>
              <a:t>, síntomas nasales, vértigo, fatiga, cansancio, náuseas o vómitos. </a:t>
            </a: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 smtClean="0">
              <a:latin typeface="+mj-lt"/>
            </a:endParaRP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s-ES" sz="1800" dirty="0" smtClean="0">
                <a:latin typeface="+mj-lt"/>
              </a:rPr>
              <a:t>La </a:t>
            </a:r>
            <a:r>
              <a:rPr lang="es-ES" sz="1800" b="1" dirty="0" smtClean="0">
                <a:latin typeface="+mj-lt"/>
              </a:rPr>
              <a:t>AEMPS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>
                <a:latin typeface="+mj-lt"/>
              </a:rPr>
              <a:t>solo </a:t>
            </a:r>
            <a:r>
              <a:rPr lang="es-ES" sz="1800" dirty="0" smtClean="0">
                <a:latin typeface="+mj-lt"/>
              </a:rPr>
              <a:t>tiene autorizados </a:t>
            </a:r>
            <a:r>
              <a:rPr lang="es-ES" sz="1800" dirty="0" err="1">
                <a:latin typeface="+mj-lt"/>
              </a:rPr>
              <a:t>sumatriptán</a:t>
            </a:r>
            <a:r>
              <a:rPr lang="es-ES" sz="1800" dirty="0">
                <a:latin typeface="+mj-lt"/>
              </a:rPr>
              <a:t> y </a:t>
            </a:r>
            <a:r>
              <a:rPr lang="es-ES" sz="1800" dirty="0" err="1" smtClean="0">
                <a:latin typeface="+mj-lt"/>
              </a:rPr>
              <a:t>zolmitriptán</a:t>
            </a:r>
            <a:r>
              <a:rPr lang="es-ES" sz="1800" dirty="0" smtClean="0">
                <a:latin typeface="+mj-lt"/>
              </a:rPr>
              <a:t> nasal para uso en </a:t>
            </a:r>
            <a:r>
              <a:rPr lang="es-ES" sz="1800" dirty="0">
                <a:latin typeface="+mj-lt"/>
              </a:rPr>
              <a:t>adolescentes (mayores de 12 años</a:t>
            </a:r>
            <a:r>
              <a:rPr lang="es-ES" sz="1800" dirty="0" smtClean="0">
                <a:latin typeface="+mj-lt"/>
              </a:rPr>
              <a:t>).</a:t>
            </a: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Ø"/>
            </a:pPr>
            <a:endParaRPr lang="es-ES" sz="1800" dirty="0" smtClean="0">
              <a:latin typeface="+mj-lt"/>
            </a:endParaRP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s-ES" sz="1800" dirty="0" smtClean="0">
                <a:latin typeface="+mj-lt"/>
              </a:rPr>
              <a:t>La </a:t>
            </a:r>
            <a:r>
              <a:rPr lang="es-ES" sz="1800" b="1" dirty="0">
                <a:latin typeface="+mj-lt"/>
              </a:rPr>
              <a:t>FDA</a:t>
            </a:r>
            <a:r>
              <a:rPr lang="es-ES" sz="1800" dirty="0">
                <a:latin typeface="+mj-lt"/>
              </a:rPr>
              <a:t> tiene autorizado también </a:t>
            </a:r>
            <a:r>
              <a:rPr lang="es-ES" sz="1800" dirty="0" err="1">
                <a:latin typeface="+mj-lt"/>
              </a:rPr>
              <a:t>almotriptán</a:t>
            </a:r>
            <a:r>
              <a:rPr lang="es-ES" sz="1800" dirty="0">
                <a:latin typeface="+mj-lt"/>
              </a:rPr>
              <a:t> y la combinación de </a:t>
            </a:r>
            <a:r>
              <a:rPr lang="es-ES" sz="1800" dirty="0" err="1">
                <a:latin typeface="+mj-lt"/>
              </a:rPr>
              <a:t>sumatriptán</a:t>
            </a:r>
            <a:r>
              <a:rPr lang="es-ES" sz="1800" dirty="0">
                <a:latin typeface="+mj-lt"/>
              </a:rPr>
              <a:t> con naproxeno en mayores de 12 años y </a:t>
            </a:r>
            <a:r>
              <a:rPr lang="es-ES" sz="1800" dirty="0" err="1">
                <a:latin typeface="+mj-lt"/>
              </a:rPr>
              <a:t>rizatriptán</a:t>
            </a:r>
            <a:r>
              <a:rPr lang="es-ES" sz="1800" dirty="0">
                <a:latin typeface="+mj-lt"/>
              </a:rPr>
              <a:t> en mayores de 6 </a:t>
            </a:r>
            <a:r>
              <a:rPr lang="es-ES" sz="1800" dirty="0" smtClean="0">
                <a:latin typeface="+mj-lt"/>
              </a:rPr>
              <a:t>años</a:t>
            </a:r>
            <a:r>
              <a:rPr lang="es-ES" sz="2000" dirty="0" smtClean="0">
                <a:latin typeface="+mj-lt"/>
              </a:rPr>
              <a:t>. 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Si </a:t>
            </a:r>
            <a:r>
              <a:rPr lang="es-ES" sz="2000" dirty="0">
                <a:latin typeface="+mj-lt"/>
              </a:rPr>
              <a:t>las </a:t>
            </a:r>
            <a:r>
              <a:rPr lang="es-ES" sz="2000" b="1" dirty="0">
                <a:latin typeface="+mj-lt"/>
              </a:rPr>
              <a:t>náuseas </a:t>
            </a:r>
            <a:r>
              <a:rPr lang="es-ES" sz="2000" dirty="0">
                <a:latin typeface="+mj-lt"/>
              </a:rPr>
              <a:t>y</a:t>
            </a:r>
            <a:r>
              <a:rPr lang="es-ES" sz="2000" b="1" dirty="0">
                <a:latin typeface="+mj-lt"/>
              </a:rPr>
              <a:t> vómitos </a:t>
            </a:r>
            <a:r>
              <a:rPr lang="es-ES" sz="2000" dirty="0">
                <a:latin typeface="+mj-lt"/>
              </a:rPr>
              <a:t>son importantes, el uso precoz de un </a:t>
            </a:r>
            <a:r>
              <a:rPr lang="es-ES" sz="2000" b="1" dirty="0">
                <a:latin typeface="+mj-lt"/>
              </a:rPr>
              <a:t>antiemético </a:t>
            </a:r>
            <a:r>
              <a:rPr lang="es-ES" sz="2000" dirty="0">
                <a:latin typeface="+mj-lt"/>
              </a:rPr>
              <a:t>(</a:t>
            </a:r>
            <a:r>
              <a:rPr lang="es-ES" sz="2000" dirty="0" err="1">
                <a:latin typeface="+mj-lt"/>
              </a:rPr>
              <a:t>metoclopramida</a:t>
            </a:r>
            <a:r>
              <a:rPr lang="es-ES" sz="2000" dirty="0">
                <a:latin typeface="+mj-lt"/>
              </a:rPr>
              <a:t> o </a:t>
            </a:r>
            <a:r>
              <a:rPr lang="es-ES" sz="2000" dirty="0" err="1">
                <a:latin typeface="+mj-lt"/>
              </a:rPr>
              <a:t>domperidona</a:t>
            </a:r>
            <a:r>
              <a:rPr lang="es-ES" sz="2000" dirty="0">
                <a:latin typeface="+mj-lt"/>
              </a:rPr>
              <a:t>) puede mejorar los síntomas y facilitar el sueño</a:t>
            </a:r>
            <a:r>
              <a:rPr lang="es-ES" sz="2000" dirty="0" smtClean="0">
                <a:latin typeface="+mj-lt"/>
              </a:rPr>
              <a:t>.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La </a:t>
            </a:r>
            <a:r>
              <a:rPr lang="es-ES" sz="2000" b="1" dirty="0" err="1">
                <a:latin typeface="+mj-lt"/>
              </a:rPr>
              <a:t>dihidroergotamina</a:t>
            </a:r>
            <a:r>
              <a:rPr lang="es-ES" sz="2000" dirty="0">
                <a:latin typeface="+mj-lt"/>
              </a:rPr>
              <a:t> oral </a:t>
            </a:r>
            <a:r>
              <a:rPr lang="es-ES" sz="2000" b="1" dirty="0">
                <a:latin typeface="+mj-lt"/>
              </a:rPr>
              <a:t>no</a:t>
            </a:r>
            <a:r>
              <a:rPr lang="es-ES" sz="2000" dirty="0">
                <a:latin typeface="+mj-lt"/>
              </a:rPr>
              <a:t> se </a:t>
            </a:r>
            <a:r>
              <a:rPr lang="es-ES" sz="2000" b="1" dirty="0">
                <a:latin typeface="+mj-lt"/>
              </a:rPr>
              <a:t>recomienda</a:t>
            </a:r>
            <a:r>
              <a:rPr lang="es-ES" sz="2000" dirty="0">
                <a:latin typeface="+mj-lt"/>
              </a:rPr>
              <a:t> en </a:t>
            </a:r>
            <a:r>
              <a:rPr lang="es-ES" sz="2000" dirty="0" smtClean="0">
                <a:latin typeface="+mj-lt"/>
              </a:rPr>
              <a:t>niños.</a:t>
            </a:r>
            <a:endParaRPr lang="es-E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5840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3778" y="0"/>
            <a:ext cx="8229600" cy="1143000"/>
          </a:xfrm>
        </p:spPr>
        <p:txBody>
          <a:bodyPr/>
          <a:lstStyle/>
          <a:p>
            <a:r>
              <a:rPr lang="es-ES" sz="3600" dirty="0" smtClean="0"/>
              <a:t>TRATAMIENTO EN NIÑOS Y ADOLESCENTES</a:t>
            </a:r>
            <a:endParaRPr lang="es-ES" sz="3600" dirty="0"/>
          </a:p>
        </p:txBody>
      </p:sp>
      <p:sp>
        <p:nvSpPr>
          <p:cNvPr id="4" name="3 Rectángulo"/>
          <p:cNvSpPr/>
          <p:nvPr/>
        </p:nvSpPr>
        <p:spPr>
          <a:xfrm>
            <a:off x="0" y="1196752"/>
            <a:ext cx="9036496" cy="378565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Para </a:t>
            </a:r>
            <a:r>
              <a:rPr lang="es-ES" sz="2000" dirty="0">
                <a:latin typeface="+mj-lt"/>
              </a:rPr>
              <a:t>evitar la </a:t>
            </a:r>
            <a:r>
              <a:rPr lang="es-ES" sz="2000" b="1" u="sng" dirty="0">
                <a:latin typeface="+mj-lt"/>
              </a:rPr>
              <a:t>cefalea por abuso de fármacos</a:t>
            </a:r>
            <a:r>
              <a:rPr lang="es-ES" sz="2000" dirty="0">
                <a:latin typeface="+mj-lt"/>
              </a:rPr>
              <a:t>, el tratamiento agudo debe limitarse a </a:t>
            </a:r>
            <a:r>
              <a:rPr lang="es-ES" sz="2000" dirty="0" smtClean="0">
                <a:latin typeface="+mj-lt"/>
              </a:rPr>
              <a:t>&lt; </a:t>
            </a:r>
            <a:r>
              <a:rPr lang="es-ES" sz="2000" dirty="0">
                <a:latin typeface="+mj-lt"/>
              </a:rPr>
              <a:t>10 días al mes (o </a:t>
            </a:r>
            <a:r>
              <a:rPr lang="es-ES" sz="2000" dirty="0" smtClean="0">
                <a:latin typeface="+mj-lt"/>
              </a:rPr>
              <a:t>a &lt; </a:t>
            </a:r>
            <a:r>
              <a:rPr lang="es-ES" sz="2000" dirty="0">
                <a:latin typeface="+mj-lt"/>
              </a:rPr>
              <a:t>de 15 días al mes, en el caso de paracetamol o AINE). </a:t>
            </a: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En </a:t>
            </a:r>
            <a:r>
              <a:rPr lang="es-ES" sz="2000" dirty="0">
                <a:latin typeface="+mj-lt"/>
              </a:rPr>
              <a:t>pacientes con cefaleas frecuentes la base del tratamiento es el tratamiento </a:t>
            </a:r>
            <a:r>
              <a:rPr lang="es-ES" sz="2000" dirty="0" smtClean="0">
                <a:latin typeface="+mj-lt"/>
              </a:rPr>
              <a:t>preventivo. </a:t>
            </a:r>
          </a:p>
          <a:p>
            <a:pPr lvl="1">
              <a:buClr>
                <a:schemeClr val="accent1"/>
              </a:buClr>
            </a:pPr>
            <a:r>
              <a:rPr lang="es-ES" sz="2000" b="1" u="sng" dirty="0" smtClean="0">
                <a:latin typeface="+mj-lt"/>
              </a:rPr>
              <a:t>Tratamiento </a:t>
            </a:r>
            <a:r>
              <a:rPr lang="es-ES" sz="2000" b="1" u="sng" dirty="0">
                <a:latin typeface="+mj-lt"/>
              </a:rPr>
              <a:t>preventivo</a:t>
            </a:r>
            <a:r>
              <a:rPr lang="es-ES" sz="2000" dirty="0">
                <a:latin typeface="+mj-lt"/>
              </a:rPr>
              <a:t>, las evidencias de eficacia y seguridad son aún más escasas. Hay algún dato con </a:t>
            </a:r>
            <a:r>
              <a:rPr lang="es-ES" sz="2000" dirty="0" err="1">
                <a:latin typeface="+mj-lt"/>
              </a:rPr>
              <a:t>propranolol</a:t>
            </a:r>
            <a:r>
              <a:rPr lang="es-ES" sz="2000" dirty="0">
                <a:latin typeface="+mj-lt"/>
              </a:rPr>
              <a:t> y </a:t>
            </a:r>
            <a:r>
              <a:rPr lang="es-ES" sz="2000" dirty="0" err="1">
                <a:latin typeface="+mj-lt"/>
              </a:rPr>
              <a:t>flunarizina</a:t>
            </a:r>
            <a:r>
              <a:rPr lang="es-ES" sz="2000" dirty="0">
                <a:latin typeface="+mj-lt"/>
              </a:rPr>
              <a:t> es probable que también sea eficaz. La evidencia es insuficiente para </a:t>
            </a:r>
            <a:r>
              <a:rPr lang="es-ES" sz="2000" dirty="0" err="1" smtClean="0">
                <a:latin typeface="+mj-lt"/>
              </a:rPr>
              <a:t>amitriptilina</a:t>
            </a:r>
            <a:r>
              <a:rPr lang="es-ES" sz="2000" dirty="0">
                <a:latin typeface="+mj-lt"/>
              </a:rPr>
              <a:t>,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>
                <a:latin typeface="+mj-lt"/>
              </a:rPr>
              <a:t>ácido </a:t>
            </a:r>
            <a:r>
              <a:rPr lang="es-ES" sz="2000" dirty="0" err="1" smtClean="0">
                <a:latin typeface="+mj-lt"/>
              </a:rPr>
              <a:t>valproico</a:t>
            </a:r>
            <a:r>
              <a:rPr lang="es-ES" sz="2000" dirty="0" smtClean="0">
                <a:latin typeface="+mj-lt"/>
              </a:rPr>
              <a:t> y </a:t>
            </a:r>
            <a:r>
              <a:rPr lang="es-ES" sz="2000" dirty="0" err="1" smtClean="0">
                <a:latin typeface="+mj-lt"/>
              </a:rPr>
              <a:t>topiramato</a:t>
            </a:r>
            <a:r>
              <a:rPr lang="es-ES" sz="2000" dirty="0" smtClean="0">
                <a:latin typeface="+mj-lt"/>
              </a:rPr>
              <a:t>.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>
                <a:latin typeface="+mj-lt"/>
              </a:rPr>
              <a:t>Los tratamientos </a:t>
            </a:r>
            <a:r>
              <a:rPr lang="es-ES" sz="2000" b="1" u="sng" dirty="0">
                <a:latin typeface="+mj-lt"/>
              </a:rPr>
              <a:t>no farmacológicos</a:t>
            </a:r>
            <a:r>
              <a:rPr lang="es-ES" sz="2000" dirty="0">
                <a:latin typeface="+mj-lt"/>
              </a:rPr>
              <a:t>, como las terapias cognitivo-conductuales, incluyendo el </a:t>
            </a:r>
            <a:r>
              <a:rPr lang="es-ES" sz="2000" dirty="0" err="1">
                <a:latin typeface="+mj-lt"/>
              </a:rPr>
              <a:t>biofeedback</a:t>
            </a:r>
            <a:r>
              <a:rPr lang="es-ES" sz="2000" dirty="0">
                <a:latin typeface="+mj-lt"/>
              </a:rPr>
              <a:t> y las técnicas de relajación pueden ser </a:t>
            </a:r>
            <a:r>
              <a:rPr lang="es-ES" sz="2000" dirty="0" smtClean="0">
                <a:latin typeface="+mj-lt"/>
              </a:rPr>
              <a:t>beneficiosos.</a:t>
            </a:r>
            <a:endParaRPr lang="es-E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657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448282" y="36229"/>
            <a:ext cx="8229600" cy="936104"/>
          </a:xfrm>
        </p:spPr>
        <p:txBody>
          <a:bodyPr/>
          <a:lstStyle/>
          <a:p>
            <a:r>
              <a:rPr lang="es-ES" sz="3600" cap="all" dirty="0" smtClean="0"/>
              <a:t>CEFALEA POR ABUSO DE FÁRMACOS</a:t>
            </a:r>
          </a:p>
        </p:txBody>
      </p:sp>
      <p:sp>
        <p:nvSpPr>
          <p:cNvPr id="2" name="1 Rectángulo"/>
          <p:cNvSpPr/>
          <p:nvPr/>
        </p:nvSpPr>
        <p:spPr>
          <a:xfrm>
            <a:off x="6084168" y="3234491"/>
            <a:ext cx="24482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s-ES" sz="900" dirty="0" smtClean="0">
              <a:latin typeface="+mj-lt"/>
            </a:endParaRPr>
          </a:p>
          <a:p>
            <a:endParaRPr lang="es-ES" dirty="0" smtClean="0">
              <a:latin typeface="+mj-lt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0" y="972333"/>
            <a:ext cx="9126164" cy="480131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1800" dirty="0">
                <a:latin typeface="+mj-lt"/>
              </a:rPr>
              <a:t>Se define como dolor de cabeza durante 15 o más días al mes y se asocia con el uso frecuente de medicación aguda durante más de tres meses. </a:t>
            </a:r>
            <a:endParaRPr lang="es-ES" sz="18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18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1800" b="1" dirty="0">
                <a:latin typeface="+mj-lt"/>
              </a:rPr>
              <a:t>F</a:t>
            </a:r>
            <a:r>
              <a:rPr lang="es-ES" sz="1800" b="1" dirty="0" smtClean="0">
                <a:latin typeface="+mj-lt"/>
              </a:rPr>
              <a:t>actores </a:t>
            </a:r>
            <a:r>
              <a:rPr lang="es-ES" sz="1800" b="1" dirty="0">
                <a:latin typeface="+mj-lt"/>
              </a:rPr>
              <a:t>de </a:t>
            </a:r>
            <a:r>
              <a:rPr lang="es-ES" sz="1800" b="1" dirty="0" smtClean="0">
                <a:latin typeface="+mj-lt"/>
              </a:rPr>
              <a:t>riesgo</a:t>
            </a:r>
            <a:r>
              <a:rPr lang="es-ES" sz="1800" dirty="0" smtClean="0">
                <a:latin typeface="+mj-lt"/>
              </a:rPr>
              <a:t>: </a:t>
            </a:r>
            <a:r>
              <a:rPr lang="es-ES" sz="1800" dirty="0">
                <a:latin typeface="+mj-lt"/>
              </a:rPr>
              <a:t>cefaleas frecuentes</a:t>
            </a:r>
            <a:r>
              <a:rPr lang="es-ES" sz="1800" dirty="0" smtClean="0">
                <a:latin typeface="+mj-lt"/>
              </a:rPr>
              <a:t>, </a:t>
            </a:r>
            <a:r>
              <a:rPr lang="es-ES" sz="1800" dirty="0">
                <a:latin typeface="+mj-lt"/>
              </a:rPr>
              <a:t>uso frecuente de medicación aguda, </a:t>
            </a:r>
            <a:r>
              <a:rPr lang="es-ES" sz="1800" dirty="0" smtClean="0">
                <a:latin typeface="+mj-lt"/>
              </a:rPr>
              <a:t>otra </a:t>
            </a:r>
            <a:r>
              <a:rPr lang="es-ES" sz="1800" dirty="0">
                <a:latin typeface="+mj-lt"/>
              </a:rPr>
              <a:t>causa de dolor y 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>
                <a:latin typeface="+mj-lt"/>
              </a:rPr>
              <a:t>comorbilidad </a:t>
            </a:r>
            <a:r>
              <a:rPr lang="es-ES" sz="1800" dirty="0" smtClean="0">
                <a:latin typeface="+mj-lt"/>
              </a:rPr>
              <a:t>psiquiátrica.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18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j-lt"/>
              </a:rPr>
              <a:t>El </a:t>
            </a:r>
            <a:r>
              <a:rPr lang="es-ES" sz="1800" dirty="0">
                <a:latin typeface="+mj-lt"/>
              </a:rPr>
              <a:t>riesgo es menor con los analgésicos y los AINE, </a:t>
            </a:r>
            <a:r>
              <a:rPr lang="es-ES" sz="1800" dirty="0" smtClean="0">
                <a:latin typeface="+mj-lt"/>
              </a:rPr>
              <a:t>y parece mayor con opioides </a:t>
            </a:r>
            <a:r>
              <a:rPr lang="es-ES" sz="1800" dirty="0">
                <a:latin typeface="+mj-lt"/>
              </a:rPr>
              <a:t>y </a:t>
            </a:r>
            <a:r>
              <a:rPr lang="es-ES" sz="1800" dirty="0" err="1">
                <a:latin typeface="+mj-lt"/>
              </a:rPr>
              <a:t>ergóticos</a:t>
            </a:r>
            <a:r>
              <a:rPr lang="es-ES" sz="1800" dirty="0">
                <a:latin typeface="+mj-lt"/>
              </a:rPr>
              <a:t>, y para los </a:t>
            </a:r>
            <a:r>
              <a:rPr lang="es-ES" sz="1800" dirty="0" err="1">
                <a:latin typeface="+mj-lt"/>
              </a:rPr>
              <a:t>triptanes</a:t>
            </a:r>
            <a:r>
              <a:rPr lang="es-ES" sz="1800" dirty="0">
                <a:latin typeface="+mj-lt"/>
              </a:rPr>
              <a:t> se considera </a:t>
            </a:r>
            <a:r>
              <a:rPr lang="es-ES" sz="1800" dirty="0" smtClean="0">
                <a:latin typeface="+mj-lt"/>
              </a:rPr>
              <a:t>intermedio o alto.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18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j-lt"/>
              </a:rPr>
              <a:t>Cuando </a:t>
            </a:r>
            <a:r>
              <a:rPr lang="es-ES" sz="1800" dirty="0">
                <a:latin typeface="+mj-lt"/>
              </a:rPr>
              <a:t>se prescribe un tratamiento agudo para la migraña, se debe asesorar a los pacientes sobre este riesgo y limitar el tratamiento a 10 </a:t>
            </a:r>
            <a:r>
              <a:rPr lang="es-ES" sz="1800" dirty="0" err="1">
                <a:latin typeface="+mj-lt"/>
              </a:rPr>
              <a:t>ó</a:t>
            </a:r>
            <a:r>
              <a:rPr lang="es-ES" sz="1800" dirty="0">
                <a:latin typeface="+mj-lt"/>
              </a:rPr>
              <a:t> 15 días al mes, según el </a:t>
            </a:r>
            <a:r>
              <a:rPr lang="es-ES" sz="1800" dirty="0" smtClean="0">
                <a:latin typeface="+mj-lt"/>
              </a:rPr>
              <a:t>caso.</a:t>
            </a:r>
            <a:r>
              <a:rPr lang="es-ES" sz="1800" dirty="0">
                <a:latin typeface="+mj-lt"/>
              </a:rPr>
              <a:t> </a:t>
            </a:r>
            <a:endParaRPr lang="es-ES" sz="18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j-lt"/>
              </a:rPr>
              <a:t>Normalmente</a:t>
            </a:r>
            <a:r>
              <a:rPr lang="es-ES" sz="1800" dirty="0">
                <a:latin typeface="+mj-lt"/>
              </a:rPr>
              <a:t>, aunque no siempre, la cefalea se resuelve al abandonar el sobreconsumo. </a:t>
            </a:r>
            <a:endParaRPr lang="es-ES" sz="18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18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j-lt"/>
              </a:rPr>
              <a:t>Las </a:t>
            </a:r>
            <a:r>
              <a:rPr lang="es-ES" sz="1800" dirty="0">
                <a:latin typeface="+mj-lt"/>
              </a:rPr>
              <a:t>estrategias </a:t>
            </a:r>
            <a:r>
              <a:rPr lang="es-ES" sz="1800" dirty="0" smtClean="0">
                <a:latin typeface="+mj-lt"/>
              </a:rPr>
              <a:t>para su </a:t>
            </a:r>
            <a:r>
              <a:rPr lang="es-ES" sz="1800" b="1" dirty="0" smtClean="0">
                <a:latin typeface="+mj-lt"/>
              </a:rPr>
              <a:t>manejo</a:t>
            </a:r>
            <a:r>
              <a:rPr lang="es-ES" sz="1800" dirty="0" smtClean="0">
                <a:latin typeface="+mj-lt"/>
              </a:rPr>
              <a:t> son: </a:t>
            </a: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s-ES" sz="1800" dirty="0" smtClean="0">
                <a:latin typeface="+mj-lt"/>
              </a:rPr>
              <a:t>retirada </a:t>
            </a:r>
            <a:r>
              <a:rPr lang="es-ES" sz="1800" dirty="0">
                <a:latin typeface="+mj-lt"/>
              </a:rPr>
              <a:t>abrupta y tratamiento preventivo más </a:t>
            </a:r>
            <a:r>
              <a:rPr lang="es-ES" sz="1800" dirty="0" smtClean="0">
                <a:latin typeface="+mj-lt"/>
              </a:rPr>
              <a:t>adelante</a:t>
            </a: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s-ES" sz="1800" dirty="0" smtClean="0">
                <a:latin typeface="+mj-lt"/>
              </a:rPr>
              <a:t>retirada </a:t>
            </a:r>
            <a:r>
              <a:rPr lang="es-ES" sz="1800" dirty="0">
                <a:latin typeface="+mj-lt"/>
              </a:rPr>
              <a:t>abrupta y comenzar con tratamiento preventivo </a:t>
            </a:r>
            <a:r>
              <a:rPr lang="es-ES" sz="1800" dirty="0" smtClean="0">
                <a:latin typeface="+mj-lt"/>
              </a:rPr>
              <a:t>inmediatamente </a:t>
            </a: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s-ES" sz="1800" dirty="0" smtClean="0">
                <a:latin typeface="+mj-lt"/>
              </a:rPr>
              <a:t>comenzar </a:t>
            </a:r>
            <a:r>
              <a:rPr lang="es-ES" sz="1800" dirty="0">
                <a:latin typeface="+mj-lt"/>
              </a:rPr>
              <a:t>con tratamiento preventivo sin retirada del tratamiento </a:t>
            </a:r>
            <a:r>
              <a:rPr lang="es-ES" sz="1800" dirty="0" smtClean="0">
                <a:latin typeface="+mj-lt"/>
              </a:rPr>
              <a:t>agudo</a:t>
            </a:r>
            <a:endParaRPr lang="es-ES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9983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043608" y="1912144"/>
            <a:ext cx="4535487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_tradnl" sz="2800" b="1" dirty="0" smtClean="0">
              <a:latin typeface="Arial Unicode MS" pitchFamily="34" charset="-128"/>
            </a:endParaRPr>
          </a:p>
          <a:p>
            <a:r>
              <a:rPr lang="pt-BR" sz="2800" b="1" dirty="0" smtClean="0">
                <a:latin typeface="Arial Unicode MS" pitchFamily="34" charset="-128"/>
                <a:hlinkClick r:id="rId4"/>
              </a:rPr>
              <a:t>INFAC­ </a:t>
            </a:r>
            <a:r>
              <a:rPr lang="pt-BR" sz="2800" b="1" dirty="0" err="1" smtClean="0">
                <a:latin typeface="Arial Unicode MS" pitchFamily="34" charset="-128"/>
                <a:hlinkClick r:id="rId4"/>
              </a:rPr>
              <a:t>Vol</a:t>
            </a:r>
            <a:r>
              <a:rPr lang="pt-BR" sz="2800" b="1" dirty="0" smtClean="0">
                <a:latin typeface="Arial Unicode MS" pitchFamily="34" charset="-128"/>
                <a:hlinkClick r:id="rId4"/>
              </a:rPr>
              <a:t> 26 nº 9</a:t>
            </a:r>
            <a:endParaRPr lang="es-ES_tradnl" sz="2800" b="1" dirty="0" smtClean="0">
              <a:latin typeface="Arial Unicode MS" pitchFamily="34" charset="-128"/>
            </a:endParaRPr>
          </a:p>
          <a:p>
            <a:pPr>
              <a:buFontTx/>
              <a:buNone/>
            </a:pPr>
            <a:endParaRPr lang="es-ES_tradnl" sz="2800" b="1" dirty="0" smtClean="0"/>
          </a:p>
          <a:p>
            <a:endParaRPr lang="es-ES" sz="2800" b="1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ES" sz="3600" dirty="0">
                <a:solidFill>
                  <a:schemeClr val="tx2"/>
                </a:solidFill>
                <a:latin typeface="Arial Black" pitchFamily="34" charset="0"/>
              </a:rPr>
              <a:t>Para mas información y bibliografía…</a:t>
            </a:r>
          </a:p>
        </p:txBody>
      </p:sp>
    </p:spTree>
    <p:extLst>
      <p:ext uri="{BB962C8B-B14F-4D97-AF65-F5344CB8AC3E}">
        <p14:creationId xmlns:p14="http://schemas.microsoft.com/office/powerpoint/2010/main" val="248506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18864" y="116632"/>
            <a:ext cx="8229600" cy="1143000"/>
          </a:xfrm>
        </p:spPr>
        <p:txBody>
          <a:bodyPr/>
          <a:lstStyle/>
          <a:p>
            <a:r>
              <a:rPr lang="es-ES" sz="3600" cap="all" dirty="0" smtClean="0"/>
              <a:t>INTRODUCCIÓN</a:t>
            </a:r>
          </a:p>
        </p:txBody>
      </p:sp>
      <p:sp>
        <p:nvSpPr>
          <p:cNvPr id="2" name="1 Rectángulo"/>
          <p:cNvSpPr/>
          <p:nvPr/>
        </p:nvSpPr>
        <p:spPr>
          <a:xfrm>
            <a:off x="395536" y="1254820"/>
            <a:ext cx="8568952" cy="304698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dirty="0">
                <a:latin typeface="+mj-lt"/>
              </a:rPr>
              <a:t>La migraña se caracteriza por episodios </a:t>
            </a:r>
            <a:r>
              <a:rPr lang="es-ES" b="1" dirty="0">
                <a:latin typeface="+mj-lt"/>
              </a:rPr>
              <a:t>recurrentes</a:t>
            </a:r>
            <a:r>
              <a:rPr lang="es-ES" dirty="0">
                <a:latin typeface="+mj-lt"/>
              </a:rPr>
              <a:t> de dolor de cabeza incapacitantes, típicamente </a:t>
            </a:r>
            <a:r>
              <a:rPr lang="es-ES" b="1" dirty="0" smtClean="0">
                <a:latin typeface="+mj-lt"/>
              </a:rPr>
              <a:t>unilaterales</a:t>
            </a:r>
            <a:r>
              <a:rPr lang="es-ES" dirty="0" smtClean="0">
                <a:latin typeface="+mj-lt"/>
              </a:rPr>
              <a:t>, generalmente </a:t>
            </a:r>
            <a:r>
              <a:rPr lang="es-ES" dirty="0">
                <a:latin typeface="+mj-lt"/>
              </a:rPr>
              <a:t>acompañados de </a:t>
            </a:r>
            <a:r>
              <a:rPr lang="es-ES" b="1" dirty="0">
                <a:latin typeface="+mj-lt"/>
              </a:rPr>
              <a:t>náuseas y/o sensibilidad a la luz o sonidos</a:t>
            </a:r>
            <a:r>
              <a:rPr lang="es-ES" dirty="0">
                <a:latin typeface="+mj-lt"/>
              </a:rPr>
              <a:t>. </a:t>
            </a:r>
            <a:endParaRPr lang="es-ES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endParaRPr lang="es-ES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dirty="0" smtClean="0">
                <a:latin typeface="+mj-lt"/>
              </a:rPr>
              <a:t>Las </a:t>
            </a:r>
            <a:r>
              <a:rPr lang="es-ES" dirty="0">
                <a:latin typeface="+mj-lt"/>
              </a:rPr>
              <a:t>crisis duran de </a:t>
            </a:r>
            <a:r>
              <a:rPr lang="es-ES" b="1" dirty="0">
                <a:latin typeface="+mj-lt"/>
              </a:rPr>
              <a:t>4 a </a:t>
            </a:r>
            <a:r>
              <a:rPr lang="es-ES" b="1" dirty="0" smtClean="0">
                <a:latin typeface="+mj-lt"/>
              </a:rPr>
              <a:t>72 horas</a:t>
            </a:r>
            <a:r>
              <a:rPr lang="es-ES" dirty="0" smtClean="0">
                <a:latin typeface="+mj-lt"/>
              </a:rPr>
              <a:t>. </a:t>
            </a: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endParaRPr lang="es-ES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dirty="0">
                <a:latin typeface="+mj-lt"/>
              </a:rPr>
              <a:t>M</a:t>
            </a:r>
            <a:r>
              <a:rPr lang="es-ES" dirty="0" smtClean="0">
                <a:latin typeface="+mj-lt"/>
              </a:rPr>
              <a:t>ás </a:t>
            </a:r>
            <a:r>
              <a:rPr lang="es-ES" dirty="0">
                <a:latin typeface="+mj-lt"/>
              </a:rPr>
              <a:t>frecuente en </a:t>
            </a:r>
            <a:r>
              <a:rPr lang="es-ES" b="1" dirty="0">
                <a:latin typeface="+mj-lt"/>
              </a:rPr>
              <a:t>mujeres</a:t>
            </a:r>
            <a:r>
              <a:rPr lang="es-ES" dirty="0">
                <a:latin typeface="+mj-lt"/>
              </a:rPr>
              <a:t> que en hombres </a:t>
            </a:r>
            <a:r>
              <a:rPr lang="es-ES" dirty="0" smtClean="0">
                <a:latin typeface="+mj-lt"/>
              </a:rPr>
              <a:t>(en el 17</a:t>
            </a:r>
            <a:r>
              <a:rPr lang="es-ES" dirty="0">
                <a:latin typeface="+mj-lt"/>
              </a:rPr>
              <a:t>% de las mujeres y en </a:t>
            </a:r>
            <a:r>
              <a:rPr lang="es-ES" dirty="0" smtClean="0">
                <a:latin typeface="+mj-lt"/>
              </a:rPr>
              <a:t>el </a:t>
            </a:r>
            <a:r>
              <a:rPr lang="es-ES" dirty="0">
                <a:latin typeface="+mj-lt"/>
              </a:rPr>
              <a:t>6% de los </a:t>
            </a:r>
            <a:r>
              <a:rPr lang="es-ES" dirty="0" smtClean="0">
                <a:latin typeface="+mj-lt"/>
              </a:rPr>
              <a:t>hombres  cada año)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18864" y="116632"/>
            <a:ext cx="8229600" cy="1143000"/>
          </a:xfrm>
        </p:spPr>
        <p:txBody>
          <a:bodyPr/>
          <a:lstStyle/>
          <a:p>
            <a:r>
              <a:rPr lang="es-ES" sz="3600" cap="all" dirty="0" smtClean="0"/>
              <a:t>INTRODUCCIÓN</a:t>
            </a:r>
          </a:p>
        </p:txBody>
      </p:sp>
      <p:sp>
        <p:nvSpPr>
          <p:cNvPr id="2" name="1 Rectángulo"/>
          <p:cNvSpPr/>
          <p:nvPr/>
        </p:nvSpPr>
        <p:spPr>
          <a:xfrm>
            <a:off x="251520" y="1254820"/>
            <a:ext cx="8712968" cy="34163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dirty="0" smtClean="0">
                <a:latin typeface="+mj-lt"/>
              </a:rPr>
              <a:t>Según </a:t>
            </a:r>
            <a:r>
              <a:rPr lang="es-ES" dirty="0">
                <a:latin typeface="+mj-lt"/>
              </a:rPr>
              <a:t>la tercera edición del “</a:t>
            </a:r>
            <a:r>
              <a:rPr lang="es-ES" dirty="0" err="1">
                <a:latin typeface="+mj-lt"/>
              </a:rPr>
              <a:t>The</a:t>
            </a:r>
            <a:r>
              <a:rPr lang="es-ES" dirty="0">
                <a:latin typeface="+mj-lt"/>
              </a:rPr>
              <a:t> International </a:t>
            </a:r>
            <a:r>
              <a:rPr lang="es-ES" dirty="0" err="1">
                <a:latin typeface="+mj-lt"/>
              </a:rPr>
              <a:t>Classification</a:t>
            </a:r>
            <a:r>
              <a:rPr lang="es-ES" dirty="0">
                <a:latin typeface="+mj-lt"/>
              </a:rPr>
              <a:t> of </a:t>
            </a:r>
            <a:r>
              <a:rPr lang="es-ES" dirty="0" err="1">
                <a:latin typeface="+mj-lt"/>
              </a:rPr>
              <a:t>Headache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Disorders</a:t>
            </a:r>
            <a:r>
              <a:rPr lang="es-ES" dirty="0">
                <a:latin typeface="+mj-lt"/>
              </a:rPr>
              <a:t>” (ICHD-3) </a:t>
            </a:r>
            <a:r>
              <a:rPr lang="es-ES" dirty="0" smtClean="0">
                <a:latin typeface="+mj-lt"/>
              </a:rPr>
              <a:t>se clasifica </a:t>
            </a:r>
            <a:r>
              <a:rPr lang="es-ES" dirty="0">
                <a:latin typeface="+mj-lt"/>
              </a:rPr>
              <a:t>en </a:t>
            </a:r>
            <a:r>
              <a:rPr lang="es-ES" b="1" dirty="0">
                <a:latin typeface="+mj-lt"/>
              </a:rPr>
              <a:t>migraña con aura o sin </a:t>
            </a:r>
            <a:r>
              <a:rPr lang="es-ES" b="1" dirty="0" smtClean="0">
                <a:latin typeface="+mj-lt"/>
              </a:rPr>
              <a:t>aura</a:t>
            </a:r>
            <a:r>
              <a:rPr lang="es-ES" dirty="0" smtClean="0">
                <a:latin typeface="+mj-lt"/>
              </a:rPr>
              <a:t>, siendo </a:t>
            </a:r>
            <a:r>
              <a:rPr lang="es-ES" dirty="0">
                <a:latin typeface="+mj-lt"/>
              </a:rPr>
              <a:t>e</a:t>
            </a:r>
            <a:r>
              <a:rPr lang="es-ES" dirty="0" smtClean="0">
                <a:latin typeface="+mj-lt"/>
              </a:rPr>
              <a:t>sta última el </a:t>
            </a:r>
            <a:r>
              <a:rPr lang="es-ES" dirty="0">
                <a:latin typeface="+mj-lt"/>
              </a:rPr>
              <a:t>tipo más </a:t>
            </a:r>
            <a:r>
              <a:rPr lang="es-ES" dirty="0" smtClean="0">
                <a:latin typeface="+mj-lt"/>
              </a:rPr>
              <a:t>común (aproximadamente el 75% de </a:t>
            </a:r>
            <a:r>
              <a:rPr lang="es-ES" dirty="0">
                <a:latin typeface="+mj-lt"/>
              </a:rPr>
              <a:t>los </a:t>
            </a:r>
            <a:r>
              <a:rPr lang="es-ES" dirty="0" smtClean="0">
                <a:latin typeface="+mj-lt"/>
              </a:rPr>
              <a:t>casos). </a:t>
            </a: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endParaRPr lang="es-ES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dirty="0" smtClean="0">
                <a:latin typeface="+mj-lt"/>
              </a:rPr>
              <a:t>También se </a:t>
            </a:r>
            <a:r>
              <a:rPr lang="es-ES" dirty="0">
                <a:latin typeface="+mj-lt"/>
              </a:rPr>
              <a:t>pueden clasificar como </a:t>
            </a:r>
            <a:r>
              <a:rPr lang="es-ES" b="1" dirty="0" smtClean="0">
                <a:latin typeface="+mj-lt"/>
              </a:rPr>
              <a:t>episódicas </a:t>
            </a:r>
            <a:r>
              <a:rPr lang="es-ES" dirty="0">
                <a:latin typeface="+mj-lt"/>
              </a:rPr>
              <a:t>cuando ocurren menos de 15 días al mes, o </a:t>
            </a:r>
            <a:r>
              <a:rPr lang="es-ES" b="1" dirty="0">
                <a:latin typeface="+mj-lt"/>
              </a:rPr>
              <a:t>crónicas </a:t>
            </a:r>
            <a:r>
              <a:rPr lang="es-ES" dirty="0">
                <a:latin typeface="+mj-lt"/>
              </a:rPr>
              <a:t>cuando aparecen</a:t>
            </a:r>
            <a:r>
              <a:rPr lang="es-ES" b="1" dirty="0">
                <a:latin typeface="+mj-lt"/>
              </a:rPr>
              <a:t> </a:t>
            </a:r>
            <a:r>
              <a:rPr lang="es-ES" dirty="0" smtClean="0">
                <a:latin typeface="+mj-lt"/>
              </a:rPr>
              <a:t>cefaleas </a:t>
            </a:r>
            <a:r>
              <a:rPr lang="es-ES" dirty="0">
                <a:latin typeface="+mj-lt"/>
              </a:rPr>
              <a:t>durante 15 o más días al mes </a:t>
            </a:r>
            <a:r>
              <a:rPr lang="es-ES" dirty="0" smtClean="0">
                <a:latin typeface="+mj-lt"/>
              </a:rPr>
              <a:t>de </a:t>
            </a:r>
            <a:r>
              <a:rPr lang="es-ES" dirty="0">
                <a:latin typeface="+mj-lt"/>
              </a:rPr>
              <a:t>las cuales 8 o más son crisis </a:t>
            </a:r>
            <a:r>
              <a:rPr lang="es-ES" dirty="0" smtClean="0">
                <a:latin typeface="+mj-lt"/>
              </a:rPr>
              <a:t>de migraña, </a:t>
            </a:r>
            <a:r>
              <a:rPr lang="es-ES" dirty="0">
                <a:latin typeface="+mj-lt"/>
              </a:rPr>
              <a:t>durante más de tres </a:t>
            </a:r>
            <a:r>
              <a:rPr lang="es-ES" dirty="0" smtClean="0">
                <a:latin typeface="+mj-lt"/>
              </a:rPr>
              <a:t>meses.</a:t>
            </a:r>
            <a:endParaRPr lang="es-E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0476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18864" y="116632"/>
            <a:ext cx="8229600" cy="1143000"/>
          </a:xfrm>
        </p:spPr>
        <p:txBody>
          <a:bodyPr/>
          <a:lstStyle/>
          <a:p>
            <a:r>
              <a:rPr lang="es-ES" sz="3600" cap="all" dirty="0" smtClean="0"/>
              <a:t>INTRODUCCIÓN</a:t>
            </a:r>
          </a:p>
        </p:txBody>
      </p:sp>
      <p:sp>
        <p:nvSpPr>
          <p:cNvPr id="2" name="1 Rectángulo"/>
          <p:cNvSpPr/>
          <p:nvPr/>
        </p:nvSpPr>
        <p:spPr>
          <a:xfrm>
            <a:off x="395536" y="1254820"/>
            <a:ext cx="8568952" cy="267765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Clr>
                <a:srgbClr val="31859B"/>
              </a:buClr>
              <a:buFont typeface="Arial" pitchFamily="34" charset="0"/>
              <a:buChar char="•"/>
            </a:pPr>
            <a:r>
              <a:rPr lang="es-ES" dirty="0">
                <a:solidFill>
                  <a:prstClr val="black"/>
                </a:solidFill>
                <a:latin typeface="Calibri"/>
              </a:rPr>
              <a:t>Además de la migraña, entre las cefaleas primarias se incluyen la cefalea </a:t>
            </a:r>
            <a:r>
              <a:rPr lang="es-ES" b="1" dirty="0">
                <a:solidFill>
                  <a:prstClr val="black"/>
                </a:solidFill>
                <a:latin typeface="Calibri"/>
              </a:rPr>
              <a:t>tensional</a:t>
            </a:r>
            <a:r>
              <a:rPr lang="es-ES" dirty="0">
                <a:solidFill>
                  <a:prstClr val="black"/>
                </a:solidFill>
                <a:latin typeface="Calibri"/>
              </a:rPr>
              <a:t> y la cefalea </a:t>
            </a:r>
            <a:r>
              <a:rPr lang="es-ES" b="1" dirty="0">
                <a:solidFill>
                  <a:prstClr val="black"/>
                </a:solidFill>
                <a:latin typeface="Calibri"/>
              </a:rPr>
              <a:t>en racimos</a:t>
            </a:r>
            <a:r>
              <a:rPr lang="es-ES" dirty="0" smtClean="0">
                <a:solidFill>
                  <a:prstClr val="black"/>
                </a:solidFill>
                <a:latin typeface="Calibri"/>
              </a:rPr>
              <a:t>.</a:t>
            </a:r>
          </a:p>
          <a:p>
            <a:pPr marL="342900" indent="-342900">
              <a:buClr>
                <a:srgbClr val="31859B"/>
              </a:buClr>
              <a:buFont typeface="Arial" pitchFamily="34" charset="0"/>
              <a:buChar char="•"/>
            </a:pPr>
            <a:endParaRPr lang="es-ES" dirty="0">
              <a:solidFill>
                <a:prstClr val="black"/>
              </a:solidFill>
              <a:latin typeface="Calibri"/>
            </a:endParaRPr>
          </a:p>
          <a:p>
            <a:pPr marL="342900" indent="-342900">
              <a:buClr>
                <a:srgbClr val="31859B"/>
              </a:buClr>
              <a:buFont typeface="Arial" pitchFamily="34" charset="0"/>
              <a:buChar char="•"/>
            </a:pPr>
            <a:r>
              <a:rPr lang="es-ES" dirty="0" smtClean="0">
                <a:solidFill>
                  <a:prstClr val="black"/>
                </a:solidFill>
                <a:latin typeface="Calibri"/>
              </a:rPr>
              <a:t>La </a:t>
            </a:r>
            <a:r>
              <a:rPr lang="es-ES" b="1" dirty="0" smtClean="0">
                <a:solidFill>
                  <a:prstClr val="black"/>
                </a:solidFill>
                <a:latin typeface="Calibri"/>
              </a:rPr>
              <a:t>cefalea </a:t>
            </a:r>
            <a:r>
              <a:rPr lang="es-ES" b="1" dirty="0">
                <a:solidFill>
                  <a:prstClr val="black"/>
                </a:solidFill>
                <a:latin typeface="Calibri"/>
              </a:rPr>
              <a:t>por abuso de fármacos </a:t>
            </a:r>
            <a:r>
              <a:rPr lang="es-ES" dirty="0">
                <a:solidFill>
                  <a:prstClr val="black"/>
                </a:solidFill>
                <a:latin typeface="Calibri"/>
              </a:rPr>
              <a:t>es un problema cada vez más reconocido, que afecta aproximadamente </a:t>
            </a:r>
            <a:r>
              <a:rPr lang="es-ES" dirty="0" smtClean="0">
                <a:solidFill>
                  <a:prstClr val="black"/>
                </a:solidFill>
                <a:latin typeface="Calibri"/>
              </a:rPr>
              <a:t>al </a:t>
            </a:r>
            <a:r>
              <a:rPr lang="es-ES" b="1" dirty="0" smtClean="0">
                <a:solidFill>
                  <a:prstClr val="black"/>
                </a:solidFill>
                <a:latin typeface="Calibri"/>
              </a:rPr>
              <a:t>1</a:t>
            </a:r>
            <a:r>
              <a:rPr lang="es-ES" b="1" dirty="0">
                <a:solidFill>
                  <a:prstClr val="black"/>
                </a:solidFill>
                <a:latin typeface="Calibri"/>
              </a:rPr>
              <a:t>% de la población </a:t>
            </a:r>
            <a:r>
              <a:rPr lang="es-ES" dirty="0">
                <a:solidFill>
                  <a:prstClr val="black"/>
                </a:solidFill>
                <a:latin typeface="Calibri"/>
              </a:rPr>
              <a:t>y cuyo origen es frecuentemente la </a:t>
            </a:r>
            <a:r>
              <a:rPr lang="es-ES" dirty="0" smtClean="0">
                <a:solidFill>
                  <a:prstClr val="black"/>
                </a:solidFill>
                <a:latin typeface="Calibri"/>
              </a:rPr>
              <a:t>migraña.</a:t>
            </a:r>
          </a:p>
          <a:p>
            <a:pPr marL="342900" indent="-342900">
              <a:buClr>
                <a:srgbClr val="31859B"/>
              </a:buClr>
              <a:buFont typeface="Arial" pitchFamily="34" charset="0"/>
              <a:buChar char="•"/>
            </a:pPr>
            <a:endParaRPr lang="es-E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625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18864" y="116632"/>
            <a:ext cx="8229600" cy="936104"/>
          </a:xfrm>
        </p:spPr>
        <p:txBody>
          <a:bodyPr/>
          <a:lstStyle/>
          <a:p>
            <a:r>
              <a:rPr lang="es-ES" sz="3600" cap="all" dirty="0" smtClean="0"/>
              <a:t>DIAGNÓSTICO</a:t>
            </a:r>
          </a:p>
        </p:txBody>
      </p:sp>
      <p:sp>
        <p:nvSpPr>
          <p:cNvPr id="2" name="1 Rectángulo"/>
          <p:cNvSpPr/>
          <p:nvPr/>
        </p:nvSpPr>
        <p:spPr>
          <a:xfrm>
            <a:off x="395536" y="836712"/>
            <a:ext cx="8568952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dirty="0" smtClean="0">
                <a:latin typeface="+mj-lt"/>
              </a:rPr>
              <a:t>La </a:t>
            </a:r>
            <a:r>
              <a:rPr lang="es-ES" sz="2000" dirty="0">
                <a:latin typeface="+mj-lt"/>
              </a:rPr>
              <a:t>mayoría de los pacientes se pueden diagnosticar mediante una </a:t>
            </a:r>
            <a:r>
              <a:rPr lang="es-ES" sz="2000" b="1" dirty="0">
                <a:latin typeface="+mj-lt"/>
              </a:rPr>
              <a:t>adecuada </a:t>
            </a:r>
            <a:r>
              <a:rPr lang="es-ES" sz="2000" b="1" dirty="0" smtClean="0">
                <a:latin typeface="+mj-lt"/>
              </a:rPr>
              <a:t>anamnesis y </a:t>
            </a:r>
            <a:r>
              <a:rPr lang="es-ES" sz="2000" b="1" dirty="0">
                <a:latin typeface="+mj-lt"/>
              </a:rPr>
              <a:t>una exploración </a:t>
            </a:r>
            <a:r>
              <a:rPr lang="es-ES" sz="2000" b="1" dirty="0" smtClean="0">
                <a:latin typeface="+mj-lt"/>
              </a:rPr>
              <a:t>minuciosa.</a:t>
            </a:r>
          </a:p>
          <a:p>
            <a:endParaRPr lang="es-ES" sz="2000" b="1" dirty="0" smtClean="0">
              <a:latin typeface="+mj-lt"/>
            </a:endParaRPr>
          </a:p>
          <a:p>
            <a:r>
              <a:rPr lang="es-ES" sz="2000" dirty="0">
                <a:latin typeface="+mj-lt"/>
              </a:rPr>
              <a:t>Criterios diagnósticos de la  migraña (según ICHD-3):</a:t>
            </a:r>
            <a:endParaRPr lang="es-ES" sz="2000" dirty="0" smtClean="0">
              <a:latin typeface="+mj-lt"/>
            </a:endParaRPr>
          </a:p>
          <a:p>
            <a:endParaRPr lang="es-ES" dirty="0" smtClean="0">
              <a:latin typeface="+mj-lt"/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8090367"/>
              </p:ext>
            </p:extLst>
          </p:nvPr>
        </p:nvGraphicFramePr>
        <p:xfrm>
          <a:off x="323528" y="2204865"/>
          <a:ext cx="8496944" cy="2968837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4308504"/>
                <a:gridCol w="4188440"/>
              </a:tblGrid>
              <a:tr h="185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60755" algn="l"/>
                        </a:tabLst>
                      </a:pPr>
                      <a:r>
                        <a:rPr lang="es-ES" sz="1600" dirty="0">
                          <a:effectLst/>
                        </a:rPr>
                        <a:t>Migraña sin aura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60755" algn="l"/>
                        </a:tabLst>
                      </a:pPr>
                      <a:r>
                        <a:rPr lang="es-ES" sz="1600" dirty="0">
                          <a:effectLst/>
                        </a:rPr>
                        <a:t>Migraña con aura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88421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lphaUcPeriod"/>
                        <a:tabLst>
                          <a:tab pos="960755" algn="l"/>
                        </a:tabLst>
                      </a:pPr>
                      <a:r>
                        <a:rPr lang="es-ES" sz="1200" b="0" dirty="0">
                          <a:effectLst/>
                        </a:rPr>
                        <a:t>Al menos 5 crisis que cumplan todos los criterios B a D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lphaUcPeriod"/>
                        <a:tabLst>
                          <a:tab pos="960755" algn="l"/>
                        </a:tabLst>
                      </a:pPr>
                      <a:r>
                        <a:rPr lang="es-ES" sz="1200" b="0" dirty="0">
                          <a:effectLst/>
                        </a:rPr>
                        <a:t>Crisis de cefalea que duran de 4 a 72 horas (sin tratamiento o sin éxito)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lphaUcPeriod"/>
                        <a:tabLst>
                          <a:tab pos="960755" algn="l"/>
                        </a:tabLst>
                      </a:pPr>
                      <a:r>
                        <a:rPr lang="es-ES" sz="1200" b="0" dirty="0">
                          <a:effectLst/>
                        </a:rPr>
                        <a:t>El dolor de cabeza tiene al menos dos de las siguientes características: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960755" algn="l"/>
                        </a:tabLst>
                      </a:pPr>
                      <a:r>
                        <a:rPr lang="es-ES" sz="1200" b="0" dirty="0">
                          <a:effectLst/>
                        </a:rPr>
                        <a:t>Unilateral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960755" algn="l"/>
                        </a:tabLst>
                      </a:pPr>
                      <a:r>
                        <a:rPr lang="es-ES" sz="1200" b="0" dirty="0">
                          <a:effectLst/>
                        </a:rPr>
                        <a:t>Carácter pulsátil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960755" algn="l"/>
                        </a:tabLst>
                      </a:pPr>
                      <a:r>
                        <a:rPr lang="es-ES" sz="1200" b="0" dirty="0">
                          <a:effectLst/>
                        </a:rPr>
                        <a:t>Dolor moderado o intenso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960755" algn="l"/>
                        </a:tabLst>
                      </a:pPr>
                      <a:r>
                        <a:rPr lang="es-ES" sz="1200" b="0" dirty="0">
                          <a:effectLst/>
                        </a:rPr>
                        <a:t>Se agrava  al realizar actividades físicas habituales (por ejemplo, caminar o subir escaleras) o se evita el realizarlas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lphaUcPeriod"/>
                        <a:tabLst>
                          <a:tab pos="960755" algn="l"/>
                        </a:tabLst>
                      </a:pPr>
                      <a:r>
                        <a:rPr lang="es-ES" sz="1200" b="0" dirty="0">
                          <a:effectLst/>
                        </a:rPr>
                        <a:t> Durante el dolor de cabeza al menos uno de los siguientes:</a:t>
                      </a:r>
                    </a:p>
                    <a:p>
                      <a:pPr marL="742950" lvl="1" indent="-28575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960755" algn="l"/>
                        </a:tabLst>
                      </a:pPr>
                      <a:r>
                        <a:rPr lang="es-ES" sz="1200" b="0" dirty="0">
                          <a:effectLst/>
                        </a:rPr>
                        <a:t>Náuseas, vómitos o ambos</a:t>
                      </a:r>
                    </a:p>
                    <a:p>
                      <a:pPr marL="742950" lvl="1" indent="-28575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960755" algn="l"/>
                        </a:tabLst>
                      </a:pPr>
                      <a:r>
                        <a:rPr lang="es-ES" sz="1200" b="0" dirty="0">
                          <a:effectLst/>
                        </a:rPr>
                        <a:t>Fotofobia y </a:t>
                      </a:r>
                      <a:r>
                        <a:rPr lang="es-ES" sz="1200" b="0" dirty="0" err="1">
                          <a:effectLst/>
                        </a:rPr>
                        <a:t>fonofobia</a:t>
                      </a:r>
                      <a:endParaRPr lang="es-ES" sz="1200" b="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lphaUcPeriod"/>
                        <a:tabLst>
                          <a:tab pos="960755" algn="l"/>
                        </a:tabLst>
                      </a:pPr>
                      <a:r>
                        <a:rPr lang="es-ES" sz="1200" b="0" dirty="0">
                          <a:effectLst/>
                        </a:rPr>
                        <a:t>No se explica mejor por otro diagnóstico ICHD-3</a:t>
                      </a:r>
                      <a:endParaRPr lang="es-ES" sz="1200" b="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lphaUcPeriod"/>
                        <a:tabLst>
                          <a:tab pos="960755" algn="l"/>
                        </a:tabLst>
                      </a:pPr>
                      <a:r>
                        <a:rPr lang="es-ES" sz="1200" dirty="0">
                          <a:effectLst/>
                        </a:rPr>
                        <a:t>Al menos 2 crisis que cumplan  todos los criterios B y C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lphaUcPeriod"/>
                        <a:tabLst>
                          <a:tab pos="960755" algn="l"/>
                        </a:tabLst>
                      </a:pPr>
                      <a:r>
                        <a:rPr lang="es-ES" sz="1200" dirty="0">
                          <a:effectLst/>
                        </a:rPr>
                        <a:t>Al menos uno de los siguientes síntomas reversibles de aura: visual, sensorial, habla y/o lenguaje, motor, tronco cerebral o retina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lphaUcPeriod"/>
                        <a:tabLst>
                          <a:tab pos="960755" algn="l"/>
                        </a:tabLst>
                      </a:pPr>
                      <a:r>
                        <a:rPr lang="es-ES" sz="1200" dirty="0">
                          <a:effectLst/>
                        </a:rPr>
                        <a:t>Al menos 2 de las siguientes  características: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960755" algn="l"/>
                        </a:tabLst>
                      </a:pPr>
                      <a:r>
                        <a:rPr lang="es-ES" sz="1200" dirty="0">
                          <a:effectLst/>
                        </a:rPr>
                        <a:t>Al menos un síntoma de aura se manifiesta gradualmente durante ≥5 minutos y/o, a continuación, dos o más síntomas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960755" algn="l"/>
                        </a:tabLst>
                      </a:pPr>
                      <a:r>
                        <a:rPr lang="es-ES" sz="1200" dirty="0">
                          <a:effectLst/>
                        </a:rPr>
                        <a:t>Cada síntoma individual del aura dura de 5 a 60 minutos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960755" algn="l"/>
                        </a:tabLst>
                      </a:pPr>
                      <a:r>
                        <a:rPr lang="es-ES" sz="1200" dirty="0">
                          <a:effectLst/>
                        </a:rPr>
                        <a:t>Al menos un síntoma de aura es unilateral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960755" algn="l"/>
                        </a:tabLst>
                      </a:pPr>
                      <a:r>
                        <a:rPr lang="es-ES" sz="1200" dirty="0">
                          <a:effectLst/>
                        </a:rPr>
                        <a:t>Aura acompañada o seguida (antes de 60 minutos) por cefalea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lphaUcPeriod"/>
                        <a:tabLst>
                          <a:tab pos="960755" algn="l"/>
                        </a:tabLst>
                      </a:pPr>
                      <a:r>
                        <a:rPr lang="es-ES" sz="1200" dirty="0">
                          <a:effectLst/>
                        </a:rPr>
                        <a:t>No se explica mejor por otro diagnóstico ICHD-3 y se ha excluido el ataque isquémico transitorio</a:t>
                      </a:r>
                      <a:endParaRPr lang="es-ES" sz="12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379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29208" y="188640"/>
            <a:ext cx="8229600" cy="936104"/>
          </a:xfrm>
        </p:spPr>
        <p:txBody>
          <a:bodyPr/>
          <a:lstStyle/>
          <a:p>
            <a:r>
              <a:rPr lang="es-ES" sz="3600" cap="all" dirty="0" smtClean="0"/>
              <a:t>CONSIDERACIONES GENERALES AL TRATAMIENTO</a:t>
            </a:r>
          </a:p>
        </p:txBody>
      </p:sp>
      <p:sp>
        <p:nvSpPr>
          <p:cNvPr id="2" name="1 Rectángulo"/>
          <p:cNvSpPr/>
          <p:nvPr/>
        </p:nvSpPr>
        <p:spPr>
          <a:xfrm>
            <a:off x="251520" y="1196752"/>
            <a:ext cx="8781280" cy="400109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b="1" dirty="0" smtClean="0">
                <a:latin typeface="+mj-lt"/>
              </a:rPr>
              <a:t>No </a:t>
            </a:r>
            <a:r>
              <a:rPr lang="es-ES" sz="2000" dirty="0" smtClean="0">
                <a:latin typeface="+mj-lt"/>
              </a:rPr>
              <a:t>existen actualmente </a:t>
            </a:r>
            <a:r>
              <a:rPr lang="es-ES" sz="2000" b="1" dirty="0" smtClean="0">
                <a:latin typeface="+mj-lt"/>
              </a:rPr>
              <a:t>tratamientos curativos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b="1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El manejo farmacológico se basa en: tratamiento sintomático de los episodios agudos y valorar  añadir tratamiento preventivo </a:t>
            </a:r>
            <a:r>
              <a:rPr lang="es-ES" sz="2000" dirty="0">
                <a:latin typeface="+mj-lt"/>
              </a:rPr>
              <a:t>en algunos </a:t>
            </a:r>
            <a:r>
              <a:rPr lang="es-ES" sz="2000" dirty="0" smtClean="0">
                <a:latin typeface="+mj-lt"/>
              </a:rPr>
              <a:t>casos. 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>
                <a:latin typeface="+mj-lt"/>
              </a:rPr>
              <a:t>El ácido acetilsalicílico (</a:t>
            </a:r>
            <a:r>
              <a:rPr lang="es-ES" sz="2000" b="1" dirty="0">
                <a:latin typeface="+mj-lt"/>
              </a:rPr>
              <a:t>AAS</a:t>
            </a:r>
            <a:r>
              <a:rPr lang="es-ES" sz="2000" dirty="0">
                <a:latin typeface="+mj-lt"/>
              </a:rPr>
              <a:t>), los </a:t>
            </a:r>
            <a:r>
              <a:rPr lang="es-ES" sz="2000" b="1" dirty="0">
                <a:latin typeface="+mj-lt"/>
              </a:rPr>
              <a:t>AINE</a:t>
            </a:r>
            <a:r>
              <a:rPr lang="es-ES" sz="2000" dirty="0">
                <a:latin typeface="+mj-lt"/>
              </a:rPr>
              <a:t> y los </a:t>
            </a:r>
            <a:r>
              <a:rPr lang="es-ES" sz="2000" b="1" dirty="0" err="1">
                <a:latin typeface="+mj-lt"/>
              </a:rPr>
              <a:t>triptanes</a:t>
            </a:r>
            <a:r>
              <a:rPr lang="es-ES" sz="2000" dirty="0">
                <a:latin typeface="+mj-lt"/>
              </a:rPr>
              <a:t> se consideran tratamientos de </a:t>
            </a:r>
            <a:r>
              <a:rPr lang="es-ES" sz="2000" b="1" dirty="0">
                <a:latin typeface="+mj-lt"/>
              </a:rPr>
              <a:t>primera línea</a:t>
            </a:r>
            <a:r>
              <a:rPr lang="es-ES" sz="2000" dirty="0">
                <a:latin typeface="+mj-lt"/>
              </a:rPr>
              <a:t>.</a:t>
            </a: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La </a:t>
            </a:r>
            <a:r>
              <a:rPr lang="es-ES" sz="2000" dirty="0">
                <a:latin typeface="+mj-lt"/>
              </a:rPr>
              <a:t>selección entre los distintos fármacos </a:t>
            </a:r>
            <a:r>
              <a:rPr lang="es-ES" sz="2000" dirty="0" smtClean="0">
                <a:latin typeface="+mj-lt"/>
              </a:rPr>
              <a:t>se </a:t>
            </a:r>
            <a:r>
              <a:rPr lang="es-ES" sz="2000" dirty="0">
                <a:latin typeface="+mj-lt"/>
              </a:rPr>
              <a:t>realiza </a:t>
            </a:r>
            <a:r>
              <a:rPr lang="es-ES" sz="2000" dirty="0" smtClean="0">
                <a:latin typeface="+mj-lt"/>
              </a:rPr>
              <a:t>de manera </a:t>
            </a:r>
            <a:r>
              <a:rPr lang="es-ES" sz="2000" b="1" dirty="0" smtClean="0">
                <a:latin typeface="+mj-lt"/>
              </a:rPr>
              <a:t>individualizada</a:t>
            </a:r>
            <a:r>
              <a:rPr lang="es-ES" sz="2000" dirty="0" smtClean="0">
                <a:latin typeface="+mj-lt"/>
              </a:rPr>
              <a:t>, en </a:t>
            </a:r>
            <a:r>
              <a:rPr lang="es-ES" sz="2000" dirty="0">
                <a:latin typeface="+mj-lt"/>
              </a:rPr>
              <a:t>función </a:t>
            </a:r>
            <a:r>
              <a:rPr lang="es-ES" sz="2000" dirty="0" smtClean="0">
                <a:latin typeface="+mj-lt"/>
              </a:rPr>
              <a:t>de: </a:t>
            </a: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s-ES" sz="1800" dirty="0" smtClean="0">
                <a:latin typeface="+mj-lt"/>
              </a:rPr>
              <a:t>intensidad </a:t>
            </a:r>
            <a:r>
              <a:rPr lang="es-ES" sz="1800" dirty="0">
                <a:latin typeface="+mj-lt"/>
              </a:rPr>
              <a:t>y frecuencia de las </a:t>
            </a:r>
            <a:r>
              <a:rPr lang="es-ES" sz="1800" dirty="0" smtClean="0">
                <a:latin typeface="+mj-lt"/>
              </a:rPr>
              <a:t>crisis</a:t>
            </a: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s-ES" sz="1800" dirty="0" smtClean="0">
                <a:latin typeface="+mj-lt"/>
              </a:rPr>
              <a:t>presencia </a:t>
            </a:r>
            <a:r>
              <a:rPr lang="es-ES" sz="1800" dirty="0">
                <a:latin typeface="+mj-lt"/>
              </a:rPr>
              <a:t>de náuseas o </a:t>
            </a:r>
            <a:r>
              <a:rPr lang="es-ES" sz="1800" dirty="0" smtClean="0">
                <a:latin typeface="+mj-lt"/>
              </a:rPr>
              <a:t>vómitos  </a:t>
            </a: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s-ES" sz="1800" dirty="0" smtClean="0">
                <a:latin typeface="+mj-lt"/>
              </a:rPr>
              <a:t>preferencias </a:t>
            </a:r>
            <a:r>
              <a:rPr lang="es-ES" sz="1800" dirty="0">
                <a:latin typeface="+mj-lt"/>
              </a:rPr>
              <a:t>del </a:t>
            </a:r>
            <a:r>
              <a:rPr lang="es-ES" sz="1800" dirty="0" smtClean="0">
                <a:latin typeface="+mj-lt"/>
              </a:rPr>
              <a:t>paciente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4844008" y="4221088"/>
            <a:ext cx="36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s-ES" sz="1800" dirty="0">
                <a:latin typeface="+mj-lt"/>
              </a:rPr>
              <a:t>c</a:t>
            </a:r>
            <a:r>
              <a:rPr lang="es-ES" sz="1800" dirty="0" smtClean="0">
                <a:latin typeface="+mj-lt"/>
              </a:rPr>
              <a:t>omorbilidades</a:t>
            </a:r>
            <a:endParaRPr lang="es-ES" sz="1800" dirty="0">
              <a:latin typeface="+mj-lt"/>
            </a:endParaRP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s-ES" sz="1800" dirty="0">
                <a:latin typeface="+mj-lt"/>
              </a:rPr>
              <a:t>tratamientos concomitantes</a:t>
            </a:r>
          </a:p>
        </p:txBody>
      </p:sp>
    </p:spTree>
    <p:extLst>
      <p:ext uri="{BB962C8B-B14F-4D97-AF65-F5344CB8AC3E}">
        <p14:creationId xmlns:p14="http://schemas.microsoft.com/office/powerpoint/2010/main" val="131782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29208" y="188640"/>
            <a:ext cx="8229600" cy="936104"/>
          </a:xfrm>
        </p:spPr>
        <p:txBody>
          <a:bodyPr/>
          <a:lstStyle/>
          <a:p>
            <a:r>
              <a:rPr lang="es-ES" sz="3600" cap="all" dirty="0" smtClean="0"/>
              <a:t>CONSIDERACIONES GENERALES AL TRATAMIENTO</a:t>
            </a:r>
          </a:p>
        </p:txBody>
      </p:sp>
      <p:sp>
        <p:nvSpPr>
          <p:cNvPr id="2" name="1 Rectángulo"/>
          <p:cNvSpPr/>
          <p:nvPr/>
        </p:nvSpPr>
        <p:spPr>
          <a:xfrm>
            <a:off x="539552" y="1628800"/>
            <a:ext cx="8493248" cy="344709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Es importante: </a:t>
            </a: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s-ES" sz="2000" dirty="0">
                <a:latin typeface="+mj-lt"/>
              </a:rPr>
              <a:t>M</a:t>
            </a:r>
            <a:r>
              <a:rPr lang="es-ES" sz="2000" dirty="0" smtClean="0">
                <a:latin typeface="+mj-lt"/>
              </a:rPr>
              <a:t>antener ciertas </a:t>
            </a:r>
            <a:r>
              <a:rPr lang="es-ES" sz="2000" b="1" dirty="0" smtClean="0">
                <a:latin typeface="+mj-lt"/>
              </a:rPr>
              <a:t>rutinas </a:t>
            </a:r>
            <a:r>
              <a:rPr lang="es-ES" sz="2000" dirty="0" smtClean="0">
                <a:latin typeface="+mj-lt"/>
              </a:rPr>
              <a:t>en las comidas, ejercicio y sueño </a:t>
            </a: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s-ES" sz="2000" b="1" dirty="0" smtClean="0">
                <a:latin typeface="+mj-lt"/>
              </a:rPr>
              <a:t>Hidratarse</a:t>
            </a:r>
            <a:r>
              <a:rPr lang="es-ES" sz="2000" dirty="0" smtClean="0">
                <a:latin typeface="+mj-lt"/>
              </a:rPr>
              <a:t> de forma adecuada</a:t>
            </a: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s-ES" sz="2000" dirty="0" smtClean="0">
                <a:latin typeface="+mj-lt"/>
              </a:rPr>
              <a:t>Evitar factores desencadenantes </a:t>
            </a: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s-ES" sz="2000" dirty="0">
                <a:latin typeface="+mj-lt"/>
              </a:rPr>
              <a:t>A</a:t>
            </a:r>
            <a:r>
              <a:rPr lang="es-ES" sz="2000" dirty="0" smtClean="0">
                <a:latin typeface="+mj-lt"/>
              </a:rPr>
              <a:t>ctividades para la </a:t>
            </a:r>
            <a:r>
              <a:rPr lang="es-ES" sz="2000" b="1" dirty="0" smtClean="0">
                <a:latin typeface="+mj-lt"/>
              </a:rPr>
              <a:t>relajación</a:t>
            </a:r>
            <a:endParaRPr lang="es-ES" sz="2000" dirty="0" smtClean="0">
              <a:latin typeface="+mj-lt"/>
            </a:endParaRP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b="1" dirty="0" smtClean="0">
                <a:latin typeface="+mj-lt"/>
              </a:rPr>
              <a:t>Medidas </a:t>
            </a:r>
            <a:r>
              <a:rPr lang="es-ES" sz="2000" b="1" dirty="0">
                <a:latin typeface="+mj-lt"/>
              </a:rPr>
              <a:t>no farmacológicas </a:t>
            </a:r>
            <a:r>
              <a:rPr lang="es-ES" sz="2000" b="1" dirty="0" smtClean="0">
                <a:latin typeface="+mj-lt"/>
              </a:rPr>
              <a:t>preventivas: </a:t>
            </a:r>
            <a:r>
              <a:rPr lang="es-ES" sz="2000" dirty="0" smtClean="0">
                <a:latin typeface="+mj-lt"/>
              </a:rPr>
              <a:t>ejercicio </a:t>
            </a:r>
            <a:r>
              <a:rPr lang="es-ES" sz="2000" dirty="0">
                <a:latin typeface="+mj-lt"/>
              </a:rPr>
              <a:t>aeróbico, </a:t>
            </a:r>
            <a:r>
              <a:rPr lang="es-ES" sz="2000" dirty="0" err="1" smtClean="0">
                <a:latin typeface="+mj-lt"/>
              </a:rPr>
              <a:t>biofeedback</a:t>
            </a:r>
            <a:r>
              <a:rPr lang="es-ES" sz="2000" dirty="0">
                <a:latin typeface="+mj-lt"/>
              </a:rPr>
              <a:t>, terapias cognitivo-conductuales, acupuntura y estimulación </a:t>
            </a:r>
            <a:r>
              <a:rPr lang="es-ES" sz="2000" dirty="0" err="1">
                <a:latin typeface="+mj-lt"/>
              </a:rPr>
              <a:t>transcutánea</a:t>
            </a:r>
            <a:r>
              <a:rPr lang="es-ES" sz="2000" dirty="0">
                <a:latin typeface="+mj-lt"/>
              </a:rPr>
              <a:t> nerviosa eléctrica (TENS </a:t>
            </a:r>
            <a:r>
              <a:rPr lang="es-ES" sz="2000" dirty="0" err="1">
                <a:latin typeface="+mj-lt"/>
              </a:rPr>
              <a:t>supraorbital</a:t>
            </a:r>
            <a:r>
              <a:rPr lang="es-ES" sz="2000" dirty="0" smtClean="0">
                <a:latin typeface="+mj-lt"/>
              </a:rPr>
              <a:t>). 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18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7734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29208" y="99740"/>
            <a:ext cx="8229600" cy="936104"/>
          </a:xfrm>
        </p:spPr>
        <p:txBody>
          <a:bodyPr/>
          <a:lstStyle/>
          <a:p>
            <a:r>
              <a:rPr lang="es-ES" sz="3600" cap="all" dirty="0" smtClean="0"/>
              <a:t>TRATAMIENTO AGUDO</a:t>
            </a:r>
          </a:p>
        </p:txBody>
      </p:sp>
      <p:sp>
        <p:nvSpPr>
          <p:cNvPr id="2" name="1 Rectángulo"/>
          <p:cNvSpPr/>
          <p:nvPr/>
        </p:nvSpPr>
        <p:spPr>
          <a:xfrm>
            <a:off x="6084168" y="3234491"/>
            <a:ext cx="24482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s-ES" sz="900" dirty="0" smtClean="0">
              <a:latin typeface="+mj-lt"/>
            </a:endParaRPr>
          </a:p>
          <a:p>
            <a:endParaRPr lang="es-ES" dirty="0" smtClean="0">
              <a:latin typeface="+mj-lt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11324" y="836712"/>
            <a:ext cx="8496944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s-ES" sz="1800" dirty="0">
              <a:latin typeface="+mj-lt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3696" y="995416"/>
            <a:ext cx="8925296" cy="424731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1800" b="1" dirty="0" smtClean="0">
                <a:latin typeface="+mj-lt"/>
              </a:rPr>
              <a:t>Objetivo</a:t>
            </a:r>
            <a:r>
              <a:rPr lang="es-ES" sz="1800" dirty="0" smtClean="0">
                <a:latin typeface="+mj-lt"/>
              </a:rPr>
              <a:t>: </a:t>
            </a:r>
            <a:r>
              <a:rPr lang="es-ES" sz="1800" dirty="0">
                <a:latin typeface="+mj-lt"/>
              </a:rPr>
              <a:t>eliminar o reducir de forma significativa la intensidad de la cefalea y otros síntomas de la migraña. </a:t>
            </a:r>
            <a:endParaRPr lang="es-ES" sz="18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18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j-lt"/>
              </a:rPr>
              <a:t>Iniciar </a:t>
            </a:r>
            <a:r>
              <a:rPr lang="es-ES" sz="1800" b="1" dirty="0" smtClean="0">
                <a:latin typeface="+mj-lt"/>
              </a:rPr>
              <a:t>lo antes posible </a:t>
            </a:r>
            <a:r>
              <a:rPr lang="es-ES" sz="1800" dirty="0" smtClean="0">
                <a:latin typeface="+mj-lt"/>
              </a:rPr>
              <a:t>ya que es más eficaz. Una </a:t>
            </a:r>
            <a:r>
              <a:rPr lang="es-ES" sz="1800" dirty="0">
                <a:latin typeface="+mj-lt"/>
              </a:rPr>
              <a:t>única dosis alta es más efectiva que pequeñas dosis </a:t>
            </a:r>
            <a:r>
              <a:rPr lang="es-ES" sz="1800" dirty="0" smtClean="0">
                <a:latin typeface="+mj-lt"/>
              </a:rPr>
              <a:t>repetidas.</a:t>
            </a:r>
            <a:endParaRPr lang="es-ES" sz="18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18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j-lt"/>
              </a:rPr>
              <a:t>El </a:t>
            </a:r>
            <a:r>
              <a:rPr lang="es-ES" sz="1800" dirty="0">
                <a:latin typeface="+mj-lt"/>
              </a:rPr>
              <a:t>tratamiento puede ser </a:t>
            </a:r>
            <a:r>
              <a:rPr lang="es-ES" sz="1800" b="1" dirty="0">
                <a:latin typeface="+mj-lt"/>
              </a:rPr>
              <a:t>escalonado o estratificado</a:t>
            </a:r>
            <a:r>
              <a:rPr lang="es-ES" sz="1800" dirty="0">
                <a:latin typeface="+mj-lt"/>
              </a:rPr>
              <a:t>. En el tratamiento escalonado se utilizan de primera línea altas dosis de analgésicos (AAS) o AINE y si no son eficaces en tres crisis </a:t>
            </a:r>
            <a:r>
              <a:rPr lang="es-ES" sz="1800" dirty="0" smtClean="0">
                <a:latin typeface="+mj-lt"/>
              </a:rPr>
              <a:t>se </a:t>
            </a:r>
            <a:r>
              <a:rPr lang="es-ES" sz="1800" dirty="0">
                <a:latin typeface="+mj-lt"/>
              </a:rPr>
              <a:t>pasa a utilizar </a:t>
            </a:r>
            <a:r>
              <a:rPr lang="es-ES" sz="1800" dirty="0" err="1">
                <a:latin typeface="+mj-lt"/>
              </a:rPr>
              <a:t>triptanes</a:t>
            </a:r>
            <a:r>
              <a:rPr lang="es-ES" sz="1800" dirty="0">
                <a:latin typeface="+mj-lt"/>
              </a:rPr>
              <a:t>. En el tratamiento estratificado los pacientes pueden utilizar dosis altas de analgésicos o AINE para un dolor de cabeza más leve y </a:t>
            </a:r>
            <a:r>
              <a:rPr lang="es-ES" sz="1800" dirty="0" err="1">
                <a:latin typeface="+mj-lt"/>
              </a:rPr>
              <a:t>triptanes</a:t>
            </a:r>
            <a:r>
              <a:rPr lang="es-ES" sz="1800" dirty="0">
                <a:latin typeface="+mj-lt"/>
              </a:rPr>
              <a:t> para uno más </a:t>
            </a:r>
            <a:r>
              <a:rPr lang="es-ES" sz="1800" dirty="0" smtClean="0">
                <a:latin typeface="+mj-lt"/>
              </a:rPr>
              <a:t>intenso.</a:t>
            </a:r>
          </a:p>
          <a:p>
            <a:pPr>
              <a:buClr>
                <a:schemeClr val="accent1"/>
              </a:buClr>
            </a:pPr>
            <a:endParaRPr lang="es-ES" sz="18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j-lt"/>
              </a:rPr>
              <a:t>Cuando </a:t>
            </a:r>
            <a:r>
              <a:rPr lang="es-ES" sz="1800" dirty="0">
                <a:latin typeface="+mj-lt"/>
              </a:rPr>
              <a:t>se inicia un tratamiento agudo es importante </a:t>
            </a:r>
            <a:r>
              <a:rPr lang="es-ES" sz="1800" b="1" dirty="0">
                <a:latin typeface="+mj-lt"/>
              </a:rPr>
              <a:t>advertir</a:t>
            </a:r>
            <a:r>
              <a:rPr lang="es-ES" sz="1800" dirty="0">
                <a:latin typeface="+mj-lt"/>
              </a:rPr>
              <a:t> al paciente del riesgo de </a:t>
            </a:r>
            <a:r>
              <a:rPr lang="es-ES" sz="1800" b="1" dirty="0">
                <a:latin typeface="+mj-lt"/>
              </a:rPr>
              <a:t>cefalea por abuso de fármacos </a:t>
            </a:r>
            <a:r>
              <a:rPr lang="es-ES" sz="1800" dirty="0">
                <a:latin typeface="+mj-lt"/>
              </a:rPr>
              <a:t>y limitar el número de días al mes con tratamiento </a:t>
            </a:r>
            <a:r>
              <a:rPr lang="es-ES" sz="1800" dirty="0" smtClean="0">
                <a:latin typeface="+mj-lt"/>
              </a:rPr>
              <a:t>sintomático.</a:t>
            </a:r>
            <a:endParaRPr lang="es-ES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9969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nawMmTpcdlbfMFoGopqk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PzgoGZ8qpD1tJ3F4ATwbP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6Gj9T9JaIbWbW0vWgijG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YCToOdBRTho2reSUHAN9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sKhi5dC2cZkLXKsAcNKVb"/>
</p:tagLst>
</file>

<file path=ppt/theme/theme1.xml><?xml version="1.0" encoding="utf-8"?>
<a:theme xmlns:a="http://schemas.openxmlformats.org/drawingml/2006/main" name="3_Diseño personalizado">
  <a:themeElements>
    <a:clrScheme name="Personalizado 2">
      <a:dk1>
        <a:sysClr val="windowText" lastClr="000000"/>
      </a:dk1>
      <a:lt1>
        <a:sysClr val="window" lastClr="FFFFFF"/>
      </a:lt1>
      <a:dk2>
        <a:srgbClr val="4BACC6"/>
      </a:dk2>
      <a:lt2>
        <a:srgbClr val="EEECE1"/>
      </a:lt2>
      <a:accent1>
        <a:srgbClr val="31859B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2882</TotalTime>
  <Words>2939</Words>
  <Application>Microsoft Office PowerPoint</Application>
  <PresentationFormat>Presentación en pantalla (4:3)</PresentationFormat>
  <Paragraphs>285</Paragraphs>
  <Slides>29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0" baseType="lpstr">
      <vt:lpstr>3_Diseño personalizado</vt:lpstr>
      <vt:lpstr> TRATAMIENTO DE LA MIGRAÑA  Vol 26, nº 9 - 2018</vt:lpstr>
      <vt:lpstr>Sumario</vt:lpstr>
      <vt:lpstr>INTRODUCCIÓN</vt:lpstr>
      <vt:lpstr>INTRODUCCIÓN</vt:lpstr>
      <vt:lpstr>INTRODUCCIÓN</vt:lpstr>
      <vt:lpstr>DIAGNÓSTICO</vt:lpstr>
      <vt:lpstr>CONSIDERACIONES GENERALES AL TRATAMIENTO</vt:lpstr>
      <vt:lpstr>CONSIDERACIONES GENERALES AL TRATAMIENTO</vt:lpstr>
      <vt:lpstr>TRATAMIENTO AGUDO</vt:lpstr>
      <vt:lpstr>TRATAMIENTO AGUDO: ANALGÉSICOS Y AINE</vt:lpstr>
      <vt:lpstr>TRATAMIENTO AGUDO: TRIPTANES</vt:lpstr>
      <vt:lpstr>TRATAMIENTO AGUDO: TRIPTANES</vt:lpstr>
      <vt:lpstr>TRATAMIENTO AGUDO: TRIPTANES</vt:lpstr>
      <vt:lpstr>TRATAMIENTO AGUDO: TRIPTANES</vt:lpstr>
      <vt:lpstr>TRATAMIENTO AGUDO: ANTIEMÉTICOS</vt:lpstr>
      <vt:lpstr>TRATAMIENTO AGUDO: OTROS FÁRMACOS</vt:lpstr>
      <vt:lpstr>TRATAMIENTO PREVENTIVO</vt:lpstr>
      <vt:lpstr>TRATAMIENTO PREVENTIVO</vt:lpstr>
      <vt:lpstr>TRATAMIENTO PREVENTIVO</vt:lpstr>
      <vt:lpstr>TRATAMIENTO PREVENTIVO HOSPITALARIO</vt:lpstr>
      <vt:lpstr>TRATAMIENTO PREVENTIVO HOSPITALARIO</vt:lpstr>
      <vt:lpstr>PROFILAXIS DE LA MIGRAÑA MENSTRUAL</vt:lpstr>
      <vt:lpstr>TRATAMIENTO EN EL EMBARAZO</vt:lpstr>
      <vt:lpstr>TRATAMIENTO EN NIÑOS Y ADOLESCENTES</vt:lpstr>
      <vt:lpstr>TRATAMIENTO EN NIÑOS Y ADOLESCENTES</vt:lpstr>
      <vt:lpstr>TRATAMIENTO EN NIÑOS Y ADOLESCENTES</vt:lpstr>
      <vt:lpstr>TRATAMIENTO EN NIÑOS Y ADOLESCENTES</vt:lpstr>
      <vt:lpstr>CEFALEA POR ABUSO DE FÁRMACOS</vt:lpstr>
      <vt:lpstr>Para mas información y bibliografía…</vt:lpstr>
    </vt:vector>
  </TitlesOfParts>
  <Company>N.G.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INFAC Información Farmacoterapéutica</dc:title>
  <dc:creator>COMITE REDACCION INFAC</dc:creator>
  <cp:lastModifiedBy>Gonzalez-Pinto Diaz, Teresa</cp:lastModifiedBy>
  <cp:revision>301</cp:revision>
  <cp:lastPrinted>2018-12-21T10:09:00Z</cp:lastPrinted>
  <dcterms:created xsi:type="dcterms:W3CDTF">2007-11-13T08:52:06Z</dcterms:created>
  <dcterms:modified xsi:type="dcterms:W3CDTF">2019-02-06T11:33:48Z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DocumentId">
    <vt:lpwstr>160ivq7-8rTnREubEONBuH9j9k92nA21cNajGSl9HSP4</vt:lpwstr>
  </property>
  <property fmtid="{D5CDD505-2E9C-101B-9397-08002B2CF9AE}" pid="3" name="Google.Documents.RevisionId">
    <vt:lpwstr>12863737458791287082</vt:lpwstr>
  </property>
  <property fmtid="{D5CDD505-2E9C-101B-9397-08002B2CF9AE}" pid="4" name="Google.Documents.PreviousRevisionId">
    <vt:lpwstr>12445244904266056390</vt:lpwstr>
  </property>
  <property fmtid="{D5CDD505-2E9C-101B-9397-08002B2CF9AE}" pid="5" name="Google.Documents.PluginVersion">
    <vt:lpwstr>2.0.2026.3768</vt:lpwstr>
  </property>
  <property fmtid="{D5CDD505-2E9C-101B-9397-08002B2CF9AE}" pid="6" name="Google.Documents.MergeIncapabilityFlags">
    <vt:i4>0</vt:i4>
  </property>
  <property fmtid="{D5CDD505-2E9C-101B-9397-08002B2CF9AE}" pid="7" name="Google.Documents.Tracking">
    <vt:lpwstr>true</vt:lpwstr>
  </property>
</Properties>
</file>